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E"/>
    <a:srgbClr val="008000"/>
    <a:srgbClr val="CDDBB5"/>
    <a:srgbClr val="68A042"/>
    <a:srgbClr val="339933"/>
    <a:srgbClr val="009E00"/>
    <a:srgbClr val="5FA62A"/>
    <a:srgbClr val="AC1484"/>
    <a:srgbClr val="A31D5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64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800" b="0" dirty="0"/>
              <a:t>Педагоги-психологи, обеспеченность</a:t>
            </a:r>
          </a:p>
        </c:rich>
      </c:tx>
      <c:layout>
        <c:manualLayout>
          <c:xMode val="edge"/>
          <c:yMode val="edge"/>
          <c:x val="0.11316728696811468"/>
          <c:y val="7.5265894643754286E-2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800" b="0" dirty="0"/>
              <a:t>Педагоги-психологи, обеспеченность</a:t>
            </a:r>
          </a:p>
        </c:rich>
      </c:tx>
      <c:layout>
        <c:manualLayout>
          <c:xMode val="edge"/>
          <c:yMode val="edge"/>
          <c:x val="0.11316728696811468"/>
          <c:y val="7.5265894643754286E-2"/>
        </c:manualLayout>
      </c:layout>
      <c:overlay val="0"/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D711A-FBF1-461D-AC17-5BA10BDEFCED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8DDDE-A395-4115-8982-049337140D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1425"/>
            <a:ext cx="59690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C493-23DA-4144-9086-320EE8BB9EB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8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6E94-F8DD-4E1C-8366-D663B8E155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7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46E94-F8DD-4E1C-8366-D663B8E1556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8350CB-2CD1-470B-9EE1-9EF9EB283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B276708-A416-4168-9DE8-1A8F11412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55730-0C34-4786-8B92-EA4D034A5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87215E-0000-49FE-9D8D-08E834A39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D62BA9-F93E-48A6-A93C-B90D94FD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7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34EDCE-1257-4B84-AD84-787AC5B65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1BDB82-20FB-438A-8D55-E54CA8C0A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B82CFB-1124-4148-BEC6-60F43A31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7B8619A-659C-4964-92D0-9843F7AD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DDC13E-EB66-4AB3-8AE6-4032CD7A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8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DD4F97C-0742-49BC-B6C0-C785980A7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09C910B-FA50-4921-BCAF-67DA26FFC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7283D2-57AF-4785-BDFF-CC97A009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407BD8-0DFF-492A-AF58-972C00011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3EF9CA-2E70-442E-8298-0F5ABEC3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01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889DCF-CA7B-4065-BDE6-1490B213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5CBC11-45A2-4111-9093-77E77DAF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12CD38-1DBB-4012-8C9C-0AD93048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A725AEA-A682-4A5C-8AAB-59345829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5E88F2-F8F6-4B1F-B4BF-C7340DDD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2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0A296B-953A-4CB0-A9E9-6CA75DEB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91930CE-AC8A-4E75-BBF9-23C1B0CE9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F2921A-B408-4D7D-A819-71AFDDED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E3ED08-AFFB-41E3-907F-70D313D1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03A9A5-2E71-4182-81D2-5F84B91F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1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648178-E3D1-470F-A4F7-0D76D7E0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B7E52E-EE4E-491A-B0D1-26DD73187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1C2B8DA-8622-4EE9-A400-57AB53AF8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5BEAC3-560D-49B9-92D2-8EE605D1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372C8BD-5272-4E56-A437-EF6430FE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BA872C-EDEF-4326-9AA5-8F4634E9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33506D-7D21-49C4-BBD2-D6488D35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F1BFD2-61AD-4A2D-AB81-710DDEEE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8F9A25-2D20-42FC-9E9D-42EA054EB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E93B0F-5A49-4089-9FE0-E87705EDC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B4AA32B-25D8-443D-9398-C22B3F3AD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B3ED7D3-291C-453C-AE78-F6066BE2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E623A9-4186-4DAC-A6A5-D7BD428C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8EEB9B4-5C9C-4A42-9989-713960BA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4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76AA63-126F-4D93-9364-0DCB93A3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935579D-156F-47EF-8F89-4C8A9C47B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CB623AE-6032-4A7D-9D1A-7C7A144D5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7F39BC-E501-40BA-998B-53FCB484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0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B04720C-459B-49E3-90BB-0A055AAF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FD7463F-671F-4788-9608-94FDB38D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67AC8BC-BA6B-4D88-8133-E493F919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0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EF6E0D-834B-4039-A5F8-AB80B7B0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91D0446-EB3B-4FC7-9A7C-72DC8746F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9D2C996-1181-461B-BC09-F8A7A2E2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12CF3E-1EFA-491F-974A-0DCA4BE7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55A2AE-2ABB-4FAD-8514-75199867C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4EB782-B16C-41D5-B528-73E2C04B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01E475-309C-497C-AD40-A331E0E6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A1E95D-45E1-43FC-A910-5EAA28199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9416F30-0970-4B8E-A71B-FA4317356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FD7257-895F-4116-BE3A-F0D81756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505B8C-3CA4-482F-A378-CD1792A4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74A1AC-7795-4A10-8AAE-B9876E89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8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0C38C0-799E-43B0-BB6D-3A9C0E3D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AEB896-28A3-4257-9C90-7C17B1D85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532398-ABE6-416A-BDA0-BDAE391D36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A9A0-EBAA-4E95-B367-00A762AAE623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81C8DE-6024-47F7-8BC0-04F95A301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F320E7F-293C-4ACD-9D04-4800DCC58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8863F-6E18-4BE7-B2B4-779FEEDC7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1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chart" Target="../charts/chart2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raf-yar.edu.yar.ru/innovatsionnaya_deyatelnost/semeyniy_klub_kak_sozdanie_107.html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2"/>
            <a:ext cx="504824" cy="649519"/>
          </a:xfrm>
          <a:prstGeom prst="rect">
            <a:avLst/>
          </a:prstGeom>
          <a:effectLst>
            <a:outerShdw blurRad="50800" dist="38100" dir="13500000" algn="br" rotWithShape="0">
              <a:srgbClr val="B4B682">
                <a:alpha val="40000"/>
              </a:srgbClr>
            </a:outerShdw>
          </a:effectLst>
        </p:spPr>
      </p:pic>
      <p:cxnSp>
        <p:nvCxnSpPr>
          <p:cNvPr id="53" name="Прямая соединительная линия 52"/>
          <p:cNvCxnSpPr/>
          <p:nvPr/>
        </p:nvCxnSpPr>
        <p:spPr>
          <a:xfrm flipH="1">
            <a:off x="10506545" y="2553617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28024"/>
              </p:ext>
            </p:extLst>
          </p:nvPr>
        </p:nvGraphicFramePr>
        <p:xfrm>
          <a:off x="7298183" y="495300"/>
          <a:ext cx="4569619" cy="54807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6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2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7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6205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образования Ярославского муниципального района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Общеобразовательные учреждения,</a:t>
                      </a:r>
                      <a:r>
                        <a:rPr lang="ru-RU" sz="13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том числе </a:t>
                      </a:r>
                      <a:r>
                        <a:rPr lang="ru-RU" sz="1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Начальные школы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7242ч.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320">
                <a:tc>
                  <a:txBody>
                    <a:bodyPr/>
                    <a:lstStyle/>
                    <a:p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2955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98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Детские</a:t>
                      </a:r>
                      <a:r>
                        <a:rPr lang="ru-RU" sz="13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сады</a:t>
                      </a:r>
                      <a:endParaRPr lang="ru-RU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2082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8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Дошкольные группы в общеобразовательных учреждениях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873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Учреждения дополнительного образования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2696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Программы дополнительного</a:t>
                      </a:r>
                      <a:r>
                        <a:rPr lang="ru-RU" sz="1300" b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образования</a:t>
                      </a:r>
                      <a:endParaRPr lang="ru-RU" sz="13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Calibri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8301 ч.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100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2555776" y="3645024"/>
            <a:ext cx="1399142" cy="283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600"/>
              </a:lnSpc>
            </a:pPr>
            <a:endParaRPr lang="ru-RU" sz="1100" dirty="0">
              <a:solidFill>
                <a:srgbClr val="7030A0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180" y="80761"/>
            <a:ext cx="7010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ятно 1 1"/>
          <p:cNvSpPr/>
          <p:nvPr/>
        </p:nvSpPr>
        <p:spPr>
          <a:xfrm>
            <a:off x="4019177" y="2537246"/>
            <a:ext cx="148441" cy="1959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236" y="1703661"/>
            <a:ext cx="195089" cy="2621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813" y="4268914"/>
            <a:ext cx="195089" cy="2621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600" y="4407783"/>
            <a:ext cx="185249" cy="248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001" y="5155676"/>
            <a:ext cx="168982" cy="227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39" y="4381759"/>
            <a:ext cx="195089" cy="262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414" y="3612487"/>
            <a:ext cx="181730" cy="244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149" y="4656711"/>
            <a:ext cx="195089" cy="2621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242" y="4851377"/>
            <a:ext cx="154868" cy="2081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4291" y="4656711"/>
            <a:ext cx="166289" cy="2234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665" y="5078442"/>
            <a:ext cx="153369" cy="2060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992" y="3221724"/>
            <a:ext cx="195089" cy="2621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670" y="3524611"/>
            <a:ext cx="195089" cy="2621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4413" y="1726643"/>
            <a:ext cx="195089" cy="2621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947" y="3110943"/>
            <a:ext cx="164883" cy="2215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319" y="2076234"/>
            <a:ext cx="195089" cy="2621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8309" y="2782581"/>
            <a:ext cx="195089" cy="2621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017" y="2076235"/>
            <a:ext cx="195089" cy="2621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770" y="988112"/>
            <a:ext cx="195089" cy="2621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017" y="1598885"/>
            <a:ext cx="195089" cy="26215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887" y="3005102"/>
            <a:ext cx="164883" cy="2215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785" y="2677806"/>
            <a:ext cx="175517" cy="2358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897" y="5003694"/>
            <a:ext cx="195089" cy="26215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8413" y="5133222"/>
            <a:ext cx="151690" cy="2038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347" y="3243061"/>
            <a:ext cx="164606" cy="2194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7319" y="4381759"/>
            <a:ext cx="152413" cy="2072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347" y="3249157"/>
            <a:ext cx="15241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6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31908" y="1425580"/>
            <a:ext cx="2934310" cy="5354214"/>
          </a:xfrm>
          <a:prstGeom prst="rect">
            <a:avLst/>
          </a:prstGeom>
          <a:solidFill>
            <a:srgbClr val="CD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C1484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9" y="0"/>
            <a:ext cx="2934310" cy="1600781"/>
          </a:xfrm>
          <a:prstGeom prst="rect">
            <a:avLst/>
          </a:prstGeom>
          <a:solidFill>
            <a:srgbClr val="68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E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1776" y="191258"/>
            <a:ext cx="67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  <a:r>
              <a:rPr lang="ru-RU" sz="2000" b="1" dirty="0">
                <a:solidFill>
                  <a:srgbClr val="008000"/>
                </a:solidFill>
              </a:rPr>
              <a:t> о реализации инновационного проекта </a:t>
            </a:r>
            <a:r>
              <a:rPr lang="ru-RU" sz="2000" b="1" dirty="0" smtClean="0">
                <a:solidFill>
                  <a:srgbClr val="008000"/>
                </a:solidFill>
              </a:rPr>
              <a:t>                                  в </a:t>
            </a:r>
            <a:r>
              <a:rPr lang="ru-RU" sz="2000" b="1" dirty="0">
                <a:solidFill>
                  <a:srgbClr val="008000"/>
                </a:solidFill>
              </a:rPr>
              <a:t>2024-2025 учебном </a:t>
            </a:r>
            <a:r>
              <a:rPr lang="ru-RU" sz="2000" b="1" dirty="0" smtClean="0">
                <a:solidFill>
                  <a:srgbClr val="008000"/>
                </a:solidFill>
              </a:rPr>
              <a:t>году </a:t>
            </a:r>
            <a:endParaRPr lang="ru-RU" sz="2000" b="1" dirty="0">
              <a:solidFill>
                <a:srgbClr val="008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6135348" y="5508120"/>
          <a:ext cx="1440160" cy="126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71776" y="5388436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807" y="72386"/>
            <a:ext cx="2362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ЯРОСЛАВСКИЙ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МУНИЦИПАЛЬНЫЙ ОКРУГ  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FF1CAC4-B0FD-48C7-A595-8EA7FE34832E}"/>
              </a:ext>
            </a:extLst>
          </p:cNvPr>
          <p:cNvSpPr/>
          <p:nvPr/>
        </p:nvSpPr>
        <p:spPr>
          <a:xfrm>
            <a:off x="65234" y="2161937"/>
            <a:ext cx="2724106" cy="703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C00000"/>
                </a:solidFill>
                <a:ea typeface="Calibri" panose="020F0502020204030204" pitchFamily="34" charset="0"/>
              </a:rPr>
              <a:t>Тема инновационной </a:t>
            </a:r>
            <a:r>
              <a:rPr lang="ru-RU" sz="1100" dirty="0" smtClean="0">
                <a:solidFill>
                  <a:srgbClr val="C00000"/>
                </a:solidFill>
                <a:ea typeface="Calibri" panose="020F0502020204030204" pitchFamily="34" charset="0"/>
              </a:rPr>
              <a:t>площадки </a:t>
            </a:r>
            <a:r>
              <a:rPr lang="ru-RU" sz="10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« </a:t>
            </a:r>
            <a:r>
              <a:rPr lang="ru-RU" sz="8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Семейный клуб как создание условий в реализации воспитательного и культурно-образовательного потенциала семьи»</a:t>
            </a:r>
            <a:endParaRPr lang="ru-RU" sz="8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CC2F17A-D94B-43A7-AC2A-85ED6B01CD0A}"/>
              </a:ext>
            </a:extLst>
          </p:cNvPr>
          <p:cNvSpPr/>
          <p:nvPr/>
        </p:nvSpPr>
        <p:spPr>
          <a:xfrm>
            <a:off x="24767" y="3484446"/>
            <a:ext cx="2974772" cy="129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Сроки и этапы работы над </a:t>
            </a:r>
            <a:r>
              <a:rPr lang="ru-RU" sz="1400" dirty="0" smtClean="0">
                <a:solidFill>
                  <a:srgbClr val="C00000"/>
                </a:solidFill>
                <a:ea typeface="Calibri" panose="020F0502020204030204" pitchFamily="34" charset="0"/>
              </a:rPr>
              <a:t>темой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900" dirty="0" smtClean="0">
                <a:solidFill>
                  <a:srgbClr val="C00000"/>
                </a:solidFill>
                <a:ea typeface="Calibri" panose="020F0502020204030204" pitchFamily="34" charset="0"/>
              </a:rPr>
              <a:t>01.09.2024-31.08.2027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900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3C7C85C-2972-4D4D-A5ED-8C4A5412DC47}"/>
              </a:ext>
            </a:extLst>
          </p:cNvPr>
          <p:cNvSpPr/>
          <p:nvPr/>
        </p:nvSpPr>
        <p:spPr>
          <a:xfrm>
            <a:off x="2936035" y="1934073"/>
            <a:ext cx="8110332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libri" panose="020F0502020204030204" pitchFamily="34" charset="0"/>
              </a:rPr>
              <a:t>Оценка работы в 2024-2025 учебном году в соответствии с календарным планом, возможность продолжения работы в следующем учебном году</a:t>
            </a:r>
            <a:r>
              <a:rPr lang="ru-RU" sz="1400" dirty="0" smtClean="0">
                <a:ea typeface="Calibri" panose="020F0502020204030204" pitchFamily="34" charset="0"/>
              </a:rPr>
              <a:t>. </a:t>
            </a:r>
            <a:r>
              <a:rPr lang="ru-RU" sz="900" dirty="0">
                <a:ea typeface="Calibri" panose="020F0502020204030204" pitchFamily="34" charset="0"/>
              </a:rPr>
              <a:t>Промежуточные результаты показывают, что семейный клуб начитает выполнять свою миссию, но для устойчивого эффекта важно продолжать работу, адаптировать форматы под запросы участников и расширить   направления деятельности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3D238F6B-17DA-4A2F-99A5-843E42ED8258}"/>
              </a:ext>
            </a:extLst>
          </p:cNvPr>
          <p:cNvSpPr/>
          <p:nvPr/>
        </p:nvSpPr>
        <p:spPr>
          <a:xfrm>
            <a:off x="2951289" y="831785"/>
            <a:ext cx="8175068" cy="94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libri" panose="020F0502020204030204" pitchFamily="34" charset="0"/>
              </a:rPr>
              <a:t>Основные цели инновационного проекта в 2024-2025 учебном году </a:t>
            </a:r>
            <a:r>
              <a:rPr lang="ru-RU" sz="1400" dirty="0" smtClean="0">
                <a:ea typeface="Calibri" panose="020F0502020204030204" pitchFamily="34" charset="0"/>
              </a:rPr>
              <a:t>: </a:t>
            </a:r>
            <a:r>
              <a:rPr lang="ru-RU" sz="900" dirty="0" smtClean="0">
                <a:ea typeface="Calibri" panose="020F0502020204030204" pitchFamily="34" charset="0"/>
              </a:rPr>
              <a:t>1. Укрепление семейных ценностей.                      2. Повышение педагогической культуры родителей. 3. Развитие партнерских отношений между школой и семьей. 4..Создание благоприятного психологического климата. 5. Организация совместного досуга.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9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97A45A17-BABB-43D7-BE9E-2C1C80603CE8}"/>
              </a:ext>
            </a:extLst>
          </p:cNvPr>
          <p:cNvSpPr/>
          <p:nvPr/>
        </p:nvSpPr>
        <p:spPr>
          <a:xfrm>
            <a:off x="15256" y="4074790"/>
            <a:ext cx="2919054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Охват педагогических работников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инновационной деятельностью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 (в </a:t>
            </a:r>
            <a:r>
              <a:rPr lang="ru-RU" sz="1400" dirty="0" smtClean="0">
                <a:solidFill>
                  <a:srgbClr val="C00000"/>
                </a:solidFill>
                <a:ea typeface="Calibri" panose="020F0502020204030204" pitchFamily="34" charset="0"/>
              </a:rPr>
              <a:t>%)- </a:t>
            </a:r>
            <a:r>
              <a:rPr lang="ru-RU" sz="1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100%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14362EC-06B7-459F-9491-2142AF24165F}"/>
              </a:ext>
            </a:extLst>
          </p:cNvPr>
          <p:cNvSpPr/>
          <p:nvPr/>
        </p:nvSpPr>
        <p:spPr>
          <a:xfrm>
            <a:off x="59119" y="2714071"/>
            <a:ext cx="2724106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Научный руководитель по</a:t>
            </a:r>
          </a:p>
          <a:p>
            <a:pPr lvl="0" algn="just"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теме (если есть)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7C2EF3D-9928-4408-B2E3-FC6B41314D9F}"/>
              </a:ext>
            </a:extLst>
          </p:cNvPr>
          <p:cNvSpPr/>
          <p:nvPr/>
        </p:nvSpPr>
        <p:spPr>
          <a:xfrm>
            <a:off x="2943500" y="1444871"/>
            <a:ext cx="8095402" cy="760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ea typeface="Calibri" panose="020F0502020204030204" pitchFamily="34" charset="0"/>
              </a:rPr>
              <a:t>Промежуточные/итоговые результаты и продукты </a:t>
            </a:r>
            <a:r>
              <a:rPr lang="ru-RU" sz="1400" dirty="0" smtClean="0">
                <a:ea typeface="Calibri" panose="020F0502020204030204" pitchFamily="34" charset="0"/>
              </a:rPr>
              <a:t>МИП </a:t>
            </a:r>
            <a:r>
              <a:rPr lang="ru-RU" sz="900" dirty="0" smtClean="0">
                <a:ea typeface="Calibri" panose="020F0502020204030204" pitchFamily="34" charset="0"/>
              </a:rPr>
              <a:t>1. Увеличение вовлеченности родителей. 2.Увеличение коммуникации между школой и семьей .3. Положительные изменения в детско-родительских оотношениях.4. Укрепление школьного сообщества.,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ru-RU" sz="800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AB45ADC4-FA47-4702-8186-51DE69C2303C}"/>
              </a:ext>
            </a:extLst>
          </p:cNvPr>
          <p:cNvSpPr/>
          <p:nvPr/>
        </p:nvSpPr>
        <p:spPr>
          <a:xfrm>
            <a:off x="65234" y="4994064"/>
            <a:ext cx="26917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endParaRPr lang="ru-RU" sz="1400" dirty="0">
              <a:solidFill>
                <a:srgbClr val="C00000"/>
              </a:solidFill>
              <a:effectLst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="" xmlns:a16="http://schemas.microsoft.com/office/drawing/2014/main" id="{4A6F6293-02BC-4423-9407-707E4531C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167089"/>
              </p:ext>
            </p:extLst>
          </p:nvPr>
        </p:nvGraphicFramePr>
        <p:xfrm>
          <a:off x="3128202" y="2771721"/>
          <a:ext cx="8734738" cy="37897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071">
                  <a:extLst>
                    <a:ext uri="{9D8B030D-6E8A-4147-A177-3AD203B41FA5}">
                      <a16:colId xmlns="" xmlns:a16="http://schemas.microsoft.com/office/drawing/2014/main" val="4258151843"/>
                    </a:ext>
                  </a:extLst>
                </a:gridCol>
                <a:gridCol w="1858945">
                  <a:extLst>
                    <a:ext uri="{9D8B030D-6E8A-4147-A177-3AD203B41FA5}">
                      <a16:colId xmlns="" xmlns:a16="http://schemas.microsoft.com/office/drawing/2014/main" val="2470355404"/>
                    </a:ext>
                  </a:extLst>
                </a:gridCol>
                <a:gridCol w="1708219">
                  <a:extLst>
                    <a:ext uri="{9D8B030D-6E8A-4147-A177-3AD203B41FA5}">
                      <a16:colId xmlns="" xmlns:a16="http://schemas.microsoft.com/office/drawing/2014/main" val="1256546324"/>
                    </a:ext>
                  </a:extLst>
                </a:gridCol>
                <a:gridCol w="1758462">
                  <a:extLst>
                    <a:ext uri="{9D8B030D-6E8A-4147-A177-3AD203B41FA5}">
                      <a16:colId xmlns="" xmlns:a16="http://schemas.microsoft.com/office/drawing/2014/main" val="1754093649"/>
                    </a:ext>
                  </a:extLst>
                </a:gridCol>
                <a:gridCol w="1493041">
                  <a:extLst>
                    <a:ext uri="{9D8B030D-6E8A-4147-A177-3AD203B41FA5}">
                      <a16:colId xmlns="" xmlns:a16="http://schemas.microsoft.com/office/drawing/2014/main" val="4048941340"/>
                    </a:ext>
                  </a:extLst>
                </a:gridCol>
              </a:tblGrid>
              <a:tr h="1138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задачи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B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Наименование мероприятия 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B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Срок реализации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B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Ожидаемый результат реализации проекта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B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Полученный результат реализации проекта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CDDB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8662918"/>
                  </a:ext>
                </a:extLst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Определение проблем в работе с родителями в организации учебно-воспитательного процесса в школе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Заседание КОУЧ-групп по плану работы 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Август-сентябрь 2024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трудностей педагогов в организации работы с родителями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Трудности педагогов в организации работы с родителями определены.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1836280"/>
                  </a:ext>
                </a:extLst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площадки для  обсуждения родителями и педагогами эффективных методов воспитания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Проведение анкетирования родителей и педагогов для выявления запросов.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Сентябрь-октябрь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Вовлечение родителей и педагогов в социально- значимую деятельность. Формирование доверительных отношений между участниками образовательного процесса.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Организованы  и проведены  классные родительские собрания, обработаны анкеты родителей.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Проведены индивидуальные консультации</a:t>
                      </a:r>
                      <a:r>
                        <a:rPr lang="ru-RU" sz="1000" baseline="0" dirty="0" smtClean="0"/>
                        <a:t> с педагогами.</a:t>
                      </a:r>
                      <a:endParaRPr lang="ru-RU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Создание площадки для  обсуждения родителями и педагогами эффективных методов воспитания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Методический семинар                      « Организация инновационной деятельности в 2024-2027 </a:t>
                      </a:r>
                      <a:r>
                        <a:rPr lang="ru-RU" sz="1000" dirty="0" err="1" smtClean="0"/>
                        <a:t>г.г</a:t>
                      </a:r>
                      <a:r>
                        <a:rPr lang="ru-RU" sz="1000" dirty="0" smtClean="0"/>
                        <a:t>.»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Провести анализ инновационной деятельности за 2023-2024</a:t>
                      </a:r>
                      <a:r>
                        <a:rPr lang="ru-RU" sz="1000" baseline="0" dirty="0" smtClean="0"/>
                        <a:t> учебный год. Организовать инновационную деятельность на 2024-2027 годы.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Утвержден</a:t>
                      </a:r>
                      <a:r>
                        <a:rPr lang="ru-RU" sz="1000" baseline="0" dirty="0" smtClean="0"/>
                        <a:t> план инновационной работы на 2024-2027 года. Протокол № 1 от 05.09.2024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проекта программы</a:t>
                      </a:r>
                      <a:r>
                        <a:rPr lang="ru-RU" sz="1000" baseline="0" dirty="0" smtClean="0"/>
                        <a:t> работы семейного клуба на 2024-2027 </a:t>
                      </a:r>
                      <a:r>
                        <a:rPr lang="ru-RU" sz="1000" baseline="0" dirty="0" err="1" smtClean="0"/>
                        <a:t>г.г</a:t>
                      </a:r>
                      <a:r>
                        <a:rPr lang="ru-RU" sz="1000" baseline="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Заседание</a:t>
                      </a:r>
                      <a:r>
                        <a:rPr lang="ru-RU" sz="1000" baseline="0" dirty="0" smtClean="0"/>
                        <a:t> творческой группы по разработке проекта программы семейного клуба. Педсовет « Семейный клуб как создание условий в реализации воспитательного  и культурно-образовательного потенциала семьи»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 проект программы семейного клуба.</a:t>
                      </a:r>
                    </a:p>
                    <a:p>
                      <a:r>
                        <a:rPr lang="ru-RU" sz="1000" dirty="0" smtClean="0"/>
                        <a:t>Изучение потребностей, формирование команды, разработка концепции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Рассмотрен проект программы семейного клуба, определены направления работы, назначены руководители направлений.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анкетирования родителей и педагогов для выявления запросов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Заседания КОУЧ-групп по плану работы.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Октябрь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Ознакомиться с запросами родителей и педагогов. Определить приоритеты работы школы.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 итогам анкетирования скорректирована работа инновационной деятельности в 2024-2025 учебном году.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Создание пространства для взаимодействия детей, родителей и педагогов.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Заседание ученического совета школы с повесткой: </a:t>
                      </a:r>
                    </a:p>
                    <a:p>
                      <a:r>
                        <a:rPr lang="ru-RU" sz="1000" dirty="0" smtClean="0"/>
                        <a:t>1. Участие детей в работе семейного клуба.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Октябрь 2024 г.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 обучающихся в образовательный процесс и школьную жизнь.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Спланированы мероприятия  в которых будут вовлечены обучающиеся школы.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качества образования и воспитания обучающихся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Заседания КОУЧ-групп по плану работы.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течение учебного года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Определение промежуточных результатов по инновационной работе школы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Заседания проводятся. Основания Протоколы заседаний.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Формирование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положительного отношения к школе. Повышение качества образования.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выставок поделок из бросового и природного материала.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Октябрь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и обучающихся  в образовательный процесс и школьную жизнь.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Подведены итоги выставки. Обучающиеся  и родители награждены грамотами и благодарственными письмами.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в образовательный процесс и школьную жизнь.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Общешкольное родительское собрание по созданию семейного клуба.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инициативной группы –активные родители.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Утвержден</a:t>
                      </a:r>
                      <a:r>
                        <a:rPr lang="ru-RU" sz="1000" baseline="0" dirty="0" smtClean="0"/>
                        <a:t> план работы клуба , определены основные направления работы на 2024-2025 учебный год. Протокол собрания.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6776709"/>
                  </a:ext>
                </a:extLst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Создание пространства для взаимодействия детей, родителей и педагогов.</a:t>
                      </a:r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и проведение шахматного турнира в семейном клубе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Пропаганда игры в шахматы.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Проведено</a:t>
                      </a:r>
                      <a:r>
                        <a:rPr lang="ru-RU" sz="1000" baseline="0" dirty="0" smtClean="0"/>
                        <a:t> мероприятие , способствующее сплочению семьи и школы. </a:t>
                      </a:r>
                      <a:r>
                        <a:rPr lang="ru-RU" sz="1000" dirty="0" smtClean="0"/>
                        <a:t>Подведены итоги турнира. Обучающиеся  и родители награждены грамотами 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в образовательный процесс и школьную жизнь.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Открытие семейного клуба.                      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02.12.2024</a:t>
                      </a:r>
                      <a:r>
                        <a:rPr lang="ru-RU" sz="1000" baseline="0" dirty="0" smtClean="0"/>
                        <a:t> года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Открытие клуба. </a:t>
                      </a:r>
                      <a:r>
                        <a:rPr lang="ru-RU" sz="1000" dirty="0" err="1" smtClean="0"/>
                        <a:t>Опреление</a:t>
                      </a:r>
                      <a:r>
                        <a:rPr lang="ru-RU" sz="1000" dirty="0" smtClean="0"/>
                        <a:t> названия , эмблемы.</a:t>
                      </a:r>
                      <a:r>
                        <a:rPr lang="ru-RU" sz="1000" baseline="0" dirty="0" smtClean="0"/>
                        <a:t> Определение направление работы.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Открыт семейный клуб                      « </a:t>
                      </a:r>
                      <a:r>
                        <a:rPr lang="ru-RU" sz="1000" dirty="0" err="1" smtClean="0"/>
                        <a:t>Сарафоновская</a:t>
                      </a:r>
                      <a:r>
                        <a:rPr lang="ru-RU" sz="1000" dirty="0" smtClean="0"/>
                        <a:t> семья». Сценарий открытия клуба.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Формирование доверительных отношений между участниками образовательного процесса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и проведение « Дня открытых дверей в школе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Посещение уроков родителями   по желанию</a:t>
                      </a:r>
                      <a:r>
                        <a:rPr lang="ru-RU" sz="1000" baseline="0" dirty="0" smtClean="0"/>
                        <a:t> в 1-11 классах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Родители</a:t>
                      </a:r>
                      <a:r>
                        <a:rPr lang="ru-RU" sz="1000" baseline="0" dirty="0" smtClean="0"/>
                        <a:t> посетили уроки  в школе, где обучаются их дети. Положительные отзывы об уроках в </a:t>
                      </a:r>
                      <a:r>
                        <a:rPr lang="ru-RU" sz="1000" baseline="0" dirty="0" err="1" smtClean="0"/>
                        <a:t>соцсетях</a:t>
                      </a:r>
                      <a:r>
                        <a:rPr lang="ru-RU" sz="1000" baseline="0" dirty="0" smtClean="0"/>
                        <a:t>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праздников для детей и родителей.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Новогоднее заседание                                  </a:t>
                      </a:r>
                      <a:r>
                        <a:rPr lang="ru-RU" sz="1000" baseline="0" dirty="0" smtClean="0"/>
                        <a:t> « Семейного клуба»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благоприятного психологического климата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Сценарий заседания</a:t>
                      </a:r>
                      <a:r>
                        <a:rPr lang="ru-RU" sz="1000" baseline="0" dirty="0" smtClean="0"/>
                        <a:t> клуба. Организовано новогоднее шоу с участием родителей, педагогов и учителей.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Проведение промежуточных итогов реализации Программы работы семейного клуба.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Педагогический совет «  Анализ</a:t>
                      </a:r>
                      <a:r>
                        <a:rPr lang="ru-RU" sz="1000" baseline="0" dirty="0" smtClean="0"/>
                        <a:t> работы по реализации инновационного проекта                                      « Семейный клуб как создание условий в реализации воспитательного  и культурно-образовательного потенциала семьи»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 2024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Проанализировать работу по реализации инновационного проекта.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Представлен опыт работы школы на районном фестивале инновационных практик Ярославского муниципального района                              «  </a:t>
                      </a:r>
                      <a:r>
                        <a:rPr lang="ru-RU" sz="1000" dirty="0" err="1" smtClean="0"/>
                        <a:t>ИннОвация</a:t>
                      </a:r>
                      <a:r>
                        <a:rPr lang="ru-RU" sz="1000" dirty="0" smtClean="0"/>
                        <a:t>»  30.01.2025</a:t>
                      </a:r>
                      <a:r>
                        <a:rPr lang="ru-RU" sz="1000" baseline="0" dirty="0" smtClean="0"/>
                        <a:t> г. создана презентация опыта, сопровождение  фотографиями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Повышение качества работы</a:t>
                      </a:r>
                      <a:r>
                        <a:rPr lang="ru-RU" sz="1000" baseline="0" dirty="0" smtClean="0"/>
                        <a:t> с родителями в рамках семейного клуба.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Методический</a:t>
                      </a:r>
                      <a:r>
                        <a:rPr lang="ru-RU" sz="1000" baseline="0" dirty="0" smtClean="0"/>
                        <a:t> семинар педагогов школы . Анализ работы школы по реализации проекта за 1 полугодие  2024-2025 учебного года. 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Проанализировать работу  по реализации проекта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Определились проблемы в работе с родителями классных руководителей, в работе с документацией и подготовки</a:t>
                      </a:r>
                      <a:r>
                        <a:rPr lang="ru-RU" sz="1000" baseline="0" dirty="0" smtClean="0"/>
                        <a:t> классных родительских собраний.</a:t>
                      </a:r>
                      <a:endParaRPr lang="ru-RU" sz="1000" dirty="0" smtClean="0"/>
                    </a:p>
                    <a:p>
                      <a:r>
                        <a:rPr lang="ru-RU" sz="1000" dirty="0" smtClean="0"/>
                        <a:t>Создали рубрики просветительской работы с родителями                « </a:t>
                      </a:r>
                      <a:r>
                        <a:rPr lang="ru-RU" sz="1000" dirty="0" err="1" smtClean="0"/>
                        <a:t>Разумейка</a:t>
                      </a:r>
                      <a:r>
                        <a:rPr lang="ru-RU" sz="1000" dirty="0" smtClean="0"/>
                        <a:t>»,                                   « Традиции семьи»,                     « Спросите психолога»</a:t>
                      </a:r>
                    </a:p>
                    <a:p>
                      <a:r>
                        <a:rPr lang="ru-RU" sz="1000" dirty="0" smtClean="0"/>
                        <a:t>Протокол №</a:t>
                      </a:r>
                      <a:r>
                        <a:rPr lang="ru-RU" sz="1000" baseline="0" dirty="0" smtClean="0"/>
                        <a:t> 2 от 20.12.2024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в образовательный процесс и школьную жизнь.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Участие в районном конкурсе и   в презентации проекта кабинета « Истории».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2025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Вовлечь к участию в конкурсе родителей.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Родители принимали совместное участие в конкурсе кабинетов                  « История». Помощь родителей в цветной печати, проектировании, осмечивании ремонта кабинета, в оформлении.</a:t>
                      </a:r>
                    </a:p>
                    <a:p>
                      <a:r>
                        <a:rPr lang="ru-RU" sz="1000" dirty="0" smtClean="0"/>
                        <a:t>После участия в районном конкурсе кабинетов родители подали заявку в участи в региональном этапе создания кабинета.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мероприятий способствующих сплочению семьи и школы.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</a:t>
                      </a:r>
                      <a:r>
                        <a:rPr lang="ru-RU" sz="1000" dirty="0" err="1" smtClean="0"/>
                        <a:t>профориентационной</a:t>
                      </a:r>
                      <a:r>
                        <a:rPr lang="ru-RU" sz="1000" dirty="0" smtClean="0"/>
                        <a:t> работы с обучающимися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2025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Привлечь родителей для </a:t>
                      </a:r>
                      <a:r>
                        <a:rPr lang="ru-RU" sz="1000" dirty="0" err="1" smtClean="0"/>
                        <a:t>профориентационной</a:t>
                      </a:r>
                      <a:r>
                        <a:rPr lang="ru-RU" sz="1000" dirty="0" smtClean="0"/>
                        <a:t> работы с обучающимися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Родители провели </a:t>
                      </a:r>
                      <a:r>
                        <a:rPr lang="ru-RU" sz="1000" dirty="0" err="1" smtClean="0"/>
                        <a:t>профориентационное</a:t>
                      </a:r>
                      <a:r>
                        <a:rPr lang="ru-RU" sz="1000" dirty="0" smtClean="0"/>
                        <a:t> занятие по педагогическим специальностям.                        </a:t>
                      </a:r>
                      <a:r>
                        <a:rPr lang="ru-RU" sz="1000" baseline="0" dirty="0" smtClean="0"/>
                        <a:t> ( ознакомились дети с профессией учитель, </a:t>
                      </a:r>
                      <a:r>
                        <a:rPr lang="ru-RU" sz="1000" dirty="0" smtClean="0"/>
                        <a:t> учитель-логопед, учитель-дефектолог)   21 учащийся 9 класса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1986832"/>
                  </a:ext>
                </a:extLst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качества работы</a:t>
                      </a:r>
                      <a:r>
                        <a:rPr lang="ru-RU" sz="1000" baseline="0" dirty="0" smtClean="0"/>
                        <a:t> с родителями в рамках семейного клуба.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Методический</a:t>
                      </a:r>
                      <a:r>
                        <a:rPr lang="ru-RU" sz="1000" baseline="0" dirty="0" smtClean="0"/>
                        <a:t> семинар                           « Проблемы и перспективы взаимодействия классного руководителя и родителей»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Январь 2025</a:t>
                      </a:r>
                      <a:r>
                        <a:rPr lang="ru-RU" sz="1000" baseline="0" dirty="0" smtClean="0"/>
                        <a:t>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Повысить</a:t>
                      </a:r>
                      <a:r>
                        <a:rPr lang="ru-RU" sz="1000" baseline="0" dirty="0" smtClean="0"/>
                        <a:t> уровень работы классных руководителей с родителями. Научить учителей умению преодолевать конфликты с родителями и детьми.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 Протокол № 3 от 16.01.2025</a:t>
                      </a:r>
                    </a:p>
                    <a:p>
                      <a:r>
                        <a:rPr lang="ru-RU" sz="1000" dirty="0" smtClean="0"/>
                        <a:t>Даны рекомендации классным руководителям по работе с родителями.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Формирование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положительного отношения к школе. Повышение качества образования.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посиделок семейного клуба в школьном краеведческом музее.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течение</a:t>
                      </a:r>
                      <a:r>
                        <a:rPr lang="ru-RU" sz="1000" baseline="0" dirty="0" smtClean="0"/>
                        <a:t> учебного года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Привитие чувство</a:t>
                      </a:r>
                      <a:r>
                        <a:rPr lang="ru-RU" sz="1000" baseline="0" dirty="0" smtClean="0"/>
                        <a:t> любви к малой Родине.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Организованы посиделки. Помощь родителям в участии к конкурсе музеев. Пополнение музея экспонатами. 3 место в конкурсе музеев ЯМР.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Формирование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положительного отношения к школе. Повышение качества образования.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выставок поделок из бросового и природного материала. Организация выставки новогодних ёлок.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Декабрь 2024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в образовательный процесс и школьную жизнь.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Подведены итоги выставки. Обучающиеся  и родители награждены грамотами и благодарственными письмами.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Формирование на примерах мирового искусства</a:t>
                      </a:r>
                      <a:r>
                        <a:rPr lang="ru-RU" sz="1000" baseline="0" dirty="0" smtClean="0"/>
                        <a:t> , а также жизни семейных пар.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фотовыставки                 « Я и моя семья»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Сентябрь 2024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и детей  в образовательный процесс и школьную жизнь.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Подведены итоги выставки. Обучающиеся  и родители награждены грамотами и благодарственными письмами.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Формирование на примерах мирового искусства</a:t>
                      </a:r>
                      <a:r>
                        <a:rPr lang="ru-RU" sz="1000" baseline="0" dirty="0" smtClean="0"/>
                        <a:t> , а также жизни семейных пар.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« История  моей семьи»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 2025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Вовлечение родителей и детей в социально-значимую</a:t>
                      </a:r>
                      <a:r>
                        <a:rPr lang="ru-RU" sz="1000" baseline="0" dirty="0" smtClean="0"/>
                        <a:t> деятельность. Патриотическое воспитание школьников.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Дети приняли участие в онлайн-мосте</a:t>
                      </a:r>
                      <a:r>
                        <a:rPr lang="ru-RU" sz="1000" baseline="0" dirty="0" smtClean="0"/>
                        <a:t> посвященному 80-летию Победы в Великой Отечественной войне в ЯМР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Развитие и укрепление партнерских отношений между школой, родителями и учащимися. Повышение родительской культуры.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Организация лектория семейного воспитания для родителей .</a:t>
                      </a:r>
                    </a:p>
                    <a:p>
                      <a:r>
                        <a:rPr lang="ru-RU" sz="1000" dirty="0" smtClean="0"/>
                        <a:t>Общешкольное родительское собрание: « отцовство – потерянный в наше время дар, и для его возвращения в современную жизнь нужно приложить усилия»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Март 2025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Формирование психолого-педагогической грамотности родителей.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Программа лектория составлена. Протокол родительского собрания от 13.03.2025 года. Сценарий</a:t>
                      </a:r>
                      <a:r>
                        <a:rPr lang="ru-RU" sz="1000" baseline="0" dirty="0" smtClean="0"/>
                        <a:t> родительского собрания.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Повышение качества работы</a:t>
                      </a:r>
                      <a:r>
                        <a:rPr lang="ru-RU" sz="1000" baseline="0" dirty="0" smtClean="0"/>
                        <a:t> с родителями в рамках семейного клуба.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Участие родителей в мероприятиях школы:</a:t>
                      </a:r>
                    </a:p>
                    <a:p>
                      <a:r>
                        <a:rPr lang="ru-RU" sz="1000" dirty="0" smtClean="0"/>
                        <a:t>« День знаний»;</a:t>
                      </a:r>
                    </a:p>
                    <a:p>
                      <a:r>
                        <a:rPr lang="ru-RU" sz="1000" dirty="0" smtClean="0"/>
                        <a:t>« Смотр строя</a:t>
                      </a:r>
                      <a:r>
                        <a:rPr lang="ru-RU" sz="1000" baseline="0" dirty="0" smtClean="0"/>
                        <a:t> и песни»;</a:t>
                      </a:r>
                    </a:p>
                    <a:p>
                      <a:r>
                        <a:rPr lang="ru-RU" sz="1000" baseline="0" dirty="0" smtClean="0"/>
                        <a:t>« До свидания начальная школа»;</a:t>
                      </a:r>
                    </a:p>
                    <a:p>
                      <a:r>
                        <a:rPr lang="ru-RU" sz="1000" baseline="0" dirty="0" smtClean="0"/>
                        <a:t>« Последний звонок»;</a:t>
                      </a:r>
                    </a:p>
                    <a:p>
                      <a:r>
                        <a:rPr lang="ru-RU" sz="1000" baseline="0" dirty="0" smtClean="0"/>
                        <a:t> Участие в спортивных мероприятиях и мероприятиях по туризму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 течение учебного года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 родителей и детей в социально-значимую</a:t>
                      </a:r>
                      <a:r>
                        <a:rPr lang="ru-RU" sz="1000" baseline="0" dirty="0" smtClean="0"/>
                        <a:t> деятельность, в школьную жизнь.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Родители участники школьных мероприятий.</a:t>
                      </a:r>
                    </a:p>
                    <a:p>
                      <a:r>
                        <a:rPr lang="ru-RU" sz="1000" dirty="0" smtClean="0"/>
                        <a:t>Дети стали с удовольствием посещать</a:t>
                      </a:r>
                      <a:r>
                        <a:rPr lang="ru-RU" sz="1000" baseline="0" dirty="0" smtClean="0"/>
                        <a:t> мероприятия, гордиться своими родителями. Повысилась активность родителей у участии в работе Управляющего совета и в школьных мероприятиях.</a:t>
                      </a:r>
                    </a:p>
                    <a:p>
                      <a:r>
                        <a:rPr lang="ru-RU" sz="1000" baseline="0" dirty="0" smtClean="0"/>
                        <a:t>Составлены сценарии мероприятий.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Повышение качества работы</a:t>
                      </a:r>
                      <a:r>
                        <a:rPr lang="ru-RU" sz="1000" baseline="0" dirty="0" smtClean="0"/>
                        <a:t> с родителями в рамках семейного клуба.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Методический семинар для учителей . </a:t>
                      </a:r>
                    </a:p>
                    <a:p>
                      <a:r>
                        <a:rPr lang="ru-RU" sz="1000" dirty="0" smtClean="0"/>
                        <a:t>Повестка.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Решение задач по педагогической этике.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000" dirty="0" smtClean="0"/>
                        <a:t> Трудности в общении с родителями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Апрель 2025 г.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Консультационная поддержка педагогов по актуальным вопросам во взаимодействии школы и семьи.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Протокол № 4 от 30.04.2025</a:t>
                      </a:r>
                      <a:r>
                        <a:rPr lang="ru-RU" sz="1000" baseline="0" dirty="0" smtClean="0"/>
                        <a:t> г. даны рекомендации учителям и классным руководителям по взаимодействию с родителями.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Вовлечение</a:t>
                      </a:r>
                      <a:r>
                        <a:rPr lang="ru-RU" sz="1000" baseline="0" dirty="0" smtClean="0"/>
                        <a:t> родителей в образовательный процесс и школьную жизнь.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Организация совместного</a:t>
                      </a:r>
                      <a:r>
                        <a:rPr lang="ru-RU" sz="1000" baseline="0" dirty="0" smtClean="0"/>
                        <a:t> досуга. Организация классных огоньков, экскурсий.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течение 2024-2025 учебного года.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Поддержка</a:t>
                      </a:r>
                      <a:r>
                        <a:rPr lang="ru-RU" sz="1000" baseline="0" dirty="0" smtClean="0"/>
                        <a:t> семей, профилактика конфликтов и стрессов.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Увеличение </a:t>
                      </a:r>
                      <a:r>
                        <a:rPr lang="ru-RU" sz="1000" dirty="0" err="1" smtClean="0"/>
                        <a:t>колличества</a:t>
                      </a:r>
                      <a:r>
                        <a:rPr lang="ru-RU" sz="1000" dirty="0" smtClean="0"/>
                        <a:t> родителей принимающих  в совместных классных мероприятиях.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38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Подведение промежуточных итогов  реализации инновационного проекта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Заседание КОУЧ-групп по плану работы.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Май 2025 года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Проанализировать работу,  отметить положительные стороны инновационной деятельности  в 2024-2025 учебном году.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Положительные изменения</a:t>
                      </a:r>
                      <a:r>
                        <a:rPr lang="ru-RU" sz="1000" baseline="0" dirty="0" smtClean="0"/>
                        <a:t> в детско-родительских отношениях.</a:t>
                      </a:r>
                    </a:p>
                    <a:p>
                      <a:r>
                        <a:rPr lang="ru-RU" sz="1000" baseline="0" dirty="0" smtClean="0"/>
                        <a:t>Участие родителей в совместных мероприятиях.</a:t>
                      </a:r>
                    </a:p>
                    <a:p>
                      <a:r>
                        <a:rPr lang="ru-RU" sz="1000" baseline="0" dirty="0" smtClean="0"/>
                        <a:t>Рост посещаемости родительских собраний и школьных мероприятий.</a:t>
                      </a:r>
                    </a:p>
                    <a:p>
                      <a:r>
                        <a:rPr lang="ru-RU" sz="1000" baseline="0" dirty="0" err="1" smtClean="0"/>
                        <a:t>Появлнение</a:t>
                      </a:r>
                      <a:r>
                        <a:rPr lang="ru-RU" sz="1000" baseline="0" dirty="0" smtClean="0"/>
                        <a:t> инициативных групп.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4206218-6D6B-4FFF-B75A-67FC54B29856}"/>
              </a:ext>
            </a:extLst>
          </p:cNvPr>
          <p:cNvSpPr/>
          <p:nvPr/>
        </p:nvSpPr>
        <p:spPr>
          <a:xfrm>
            <a:off x="81396" y="1716733"/>
            <a:ext cx="2691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1400" dirty="0">
                <a:solidFill>
                  <a:srgbClr val="C00000"/>
                </a:solidFill>
                <a:ea typeface="Calibri" panose="020F0502020204030204" pitchFamily="34" charset="0"/>
              </a:rPr>
              <a:t>Наименование </a:t>
            </a:r>
            <a:r>
              <a:rPr lang="ru-RU" sz="1400" dirty="0" smtClean="0">
                <a:solidFill>
                  <a:srgbClr val="C00000"/>
                </a:solidFill>
                <a:ea typeface="Calibri" panose="020F0502020204030204" pitchFamily="34" charset="0"/>
              </a:rPr>
              <a:t>ОО                                 </a:t>
            </a:r>
            <a:r>
              <a:rPr lang="ru-RU" sz="1000" dirty="0" smtClean="0">
                <a:solidFill>
                  <a:srgbClr val="C00000"/>
                </a:solidFill>
                <a:ea typeface="Calibri" panose="020F0502020204030204" pitchFamily="34" charset="0"/>
              </a:rPr>
              <a:t>МОУ </a:t>
            </a:r>
            <a:r>
              <a:rPr lang="ru-RU" sz="1000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Сарафоновская</a:t>
            </a:r>
            <a:r>
              <a:rPr lang="ru-RU" sz="1000" dirty="0" smtClean="0">
                <a:solidFill>
                  <a:srgbClr val="C00000"/>
                </a:solidFill>
                <a:ea typeface="Calibri" panose="020F0502020204030204" pitchFamily="34" charset="0"/>
              </a:rPr>
              <a:t> СШ ЯМР</a:t>
            </a:r>
            <a:endParaRPr lang="ru-RU" sz="1000" dirty="0">
              <a:solidFill>
                <a:srgbClr val="C00000"/>
              </a:solidFill>
              <a:effectLst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D9EC83B0-7335-4350-8C15-29E94432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3" y="597981"/>
            <a:ext cx="1046241" cy="97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Daddy School - YouTube">
            <a:extLst>
              <a:ext uri="{FF2B5EF4-FFF2-40B4-BE49-F238E27FC236}">
                <a16:creationId xmlns="" xmlns:a16="http://schemas.microsoft.com/office/drawing/2014/main" id="{A981D3ED-23E6-416B-8BE0-6C9F8BF867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76" y="94212"/>
            <a:ext cx="1195639" cy="1105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959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8879" y="1503345"/>
            <a:ext cx="2934310" cy="5354214"/>
          </a:xfrm>
          <a:prstGeom prst="rect">
            <a:avLst/>
          </a:prstGeom>
          <a:solidFill>
            <a:srgbClr val="CD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C1484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49" y="0"/>
            <a:ext cx="2934310" cy="1600781"/>
          </a:xfrm>
          <a:prstGeom prst="rect">
            <a:avLst/>
          </a:prstGeom>
          <a:solidFill>
            <a:srgbClr val="68A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9E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6135348" y="5508120"/>
          <a:ext cx="1440160" cy="126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171776" y="5388436"/>
            <a:ext cx="2103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807" y="72386"/>
            <a:ext cx="2362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ЯРОСЛАВСКИЙ</a:t>
            </a:r>
            <a:br>
              <a:rPr lang="ru-RU" sz="1400" b="1" dirty="0">
                <a:solidFill>
                  <a:schemeClr val="bg1"/>
                </a:solidFill>
              </a:rPr>
            </a:br>
            <a:r>
              <a:rPr lang="ru-RU" sz="1400" b="1" dirty="0">
                <a:solidFill>
                  <a:schemeClr val="bg1"/>
                </a:solidFill>
              </a:rPr>
              <a:t>МУНИЦИПАЛЬНЫЙ ОКРУГ  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D9EC83B0-7335-4350-8C15-29E94432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43" y="597981"/>
            <a:ext cx="1046241" cy="97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Daddy School - YouTube">
            <a:extLst>
              <a:ext uri="{FF2B5EF4-FFF2-40B4-BE49-F238E27FC236}">
                <a16:creationId xmlns="" xmlns:a16="http://schemas.microsoft.com/office/drawing/2014/main" id="{A981D3ED-23E6-416B-8BE0-6C9F8BF867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697" y="191258"/>
            <a:ext cx="1117389" cy="109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44BC961-1398-418E-A218-0527F277E306}"/>
              </a:ext>
            </a:extLst>
          </p:cNvPr>
          <p:cNvSpPr/>
          <p:nvPr/>
        </p:nvSpPr>
        <p:spPr>
          <a:xfrm>
            <a:off x="123313" y="2642461"/>
            <a:ext cx="2691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dirty="0">
                <a:solidFill>
                  <a:srgbClr val="C00000"/>
                </a:solidFill>
                <a:ea typeface="Calibri" panose="020F0502020204030204" pitchFamily="34" charset="0"/>
              </a:rPr>
              <a:t>Открытость информации об инновационной деятельности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53A307A-A540-4710-83D9-1B449793EE59}"/>
              </a:ext>
            </a:extLst>
          </p:cNvPr>
          <p:cNvSpPr/>
          <p:nvPr/>
        </p:nvSpPr>
        <p:spPr>
          <a:xfrm>
            <a:off x="123313" y="4252965"/>
            <a:ext cx="26917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66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</a:t>
            </a:r>
          </a:p>
          <a:p>
            <a:pPr>
              <a:buClr>
                <a:srgbClr val="CC0066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образовательной 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организации: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C0066"/>
              </a:buClr>
              <a:defRPr/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saraf-yar.edu.yar.ru/innovatsionnaya_deyatelnost/semeyniy_klub_kak_sozdanie_107.html</a:t>
            </a:r>
            <a:endParaRPr lang="ru-RU" sz="1400" dirty="0" smtClean="0"/>
          </a:p>
          <a:p>
            <a:pPr>
              <a:buClr>
                <a:srgbClr val="CC0066"/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D3F489-C7C6-47E6-AD8A-89D2EB90C9F9}"/>
              </a:ext>
            </a:extLst>
          </p:cNvPr>
          <p:cNvSpPr txBox="1"/>
          <p:nvPr/>
        </p:nvSpPr>
        <p:spPr>
          <a:xfrm>
            <a:off x="4171776" y="191258"/>
            <a:ext cx="674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Фотоотчет</a:t>
            </a:r>
            <a:r>
              <a:rPr lang="ru-RU" sz="2000" b="1" dirty="0">
                <a:solidFill>
                  <a:srgbClr val="008000"/>
                </a:solidFill>
              </a:rPr>
              <a:t> о реализации инновационного проекта в 2024-2025 учебном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t="28060" r="5921" b="7662"/>
          <a:stretch/>
        </p:blipFill>
        <p:spPr>
          <a:xfrm>
            <a:off x="3177520" y="1085904"/>
            <a:ext cx="3332508" cy="18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303" y="2834209"/>
            <a:ext cx="3808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семейного клуба «Сарафоновская семья» 05.12.2024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8" t="48557" r="16714" b="398"/>
          <a:stretch/>
        </p:blipFill>
        <p:spPr>
          <a:xfrm>
            <a:off x="7451678" y="1074174"/>
            <a:ext cx="3313662" cy="18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8028" y="2891988"/>
            <a:ext cx="333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Шахматный турнир среди членов семейного клуба 18.12.2024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4582"/>
          <a:stretch/>
        </p:blipFill>
        <p:spPr>
          <a:xfrm>
            <a:off x="3177519" y="3470796"/>
            <a:ext cx="3359749" cy="22476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4760" y="5687506"/>
            <a:ext cx="3332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в семейном клубе 24.12.2024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" b="10711"/>
          <a:stretch/>
        </p:blipFill>
        <p:spPr>
          <a:xfrm>
            <a:off x="7448417" y="3494578"/>
            <a:ext cx="3424756" cy="222383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32832" y="5754040"/>
            <a:ext cx="333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семейного клуба на тему «Роль отцовства в жизни детей» 13.03.2025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93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1758</Words>
  <Application>Microsoft Office PowerPoint</Application>
  <PresentationFormat>Широкоэкранный</PresentationFormat>
  <Paragraphs>214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организации Ярославского муниципального района</dc:title>
  <dc:creator>Volkova</dc:creator>
  <cp:lastModifiedBy>Пользователь</cp:lastModifiedBy>
  <cp:revision>73</cp:revision>
  <dcterms:created xsi:type="dcterms:W3CDTF">2023-09-21T05:34:43Z</dcterms:created>
  <dcterms:modified xsi:type="dcterms:W3CDTF">2025-06-06T07:36:19Z</dcterms:modified>
</cp:coreProperties>
</file>