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  <p:sldMasterId id="2147483876" r:id="rId2"/>
    <p:sldMasterId id="2147483888" r:id="rId3"/>
    <p:sldMasterId id="2147483912" r:id="rId4"/>
  </p:sldMasterIdLst>
  <p:notesMasterIdLst>
    <p:notesMasterId r:id="rId37"/>
  </p:notesMasterIdLst>
  <p:sldIdLst>
    <p:sldId id="256" r:id="rId5"/>
    <p:sldId id="259" r:id="rId6"/>
    <p:sldId id="258" r:id="rId7"/>
    <p:sldId id="260" r:id="rId8"/>
    <p:sldId id="261" r:id="rId9"/>
    <p:sldId id="262" r:id="rId10"/>
    <p:sldId id="263" r:id="rId11"/>
    <p:sldId id="265" r:id="rId12"/>
    <p:sldId id="268" r:id="rId13"/>
    <p:sldId id="266" r:id="rId14"/>
    <p:sldId id="271" r:id="rId15"/>
    <p:sldId id="270" r:id="rId16"/>
    <p:sldId id="269" r:id="rId17"/>
    <p:sldId id="299" r:id="rId18"/>
    <p:sldId id="273" r:id="rId19"/>
    <p:sldId id="274" r:id="rId20"/>
    <p:sldId id="275" r:id="rId21"/>
    <p:sldId id="276" r:id="rId22"/>
    <p:sldId id="277" r:id="rId23"/>
    <p:sldId id="278" r:id="rId24"/>
    <p:sldId id="296" r:id="rId25"/>
    <p:sldId id="283" r:id="rId26"/>
    <p:sldId id="284" r:id="rId27"/>
    <p:sldId id="301" r:id="rId28"/>
    <p:sldId id="302" r:id="rId29"/>
    <p:sldId id="303" r:id="rId30"/>
    <p:sldId id="280" r:id="rId31"/>
    <p:sldId id="286" r:id="rId32"/>
    <p:sldId id="290" r:id="rId33"/>
    <p:sldId id="291" r:id="rId34"/>
    <p:sldId id="297" r:id="rId35"/>
    <p:sldId id="25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AA0A"/>
    <a:srgbClr val="484600"/>
    <a:srgbClr val="565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E554D-A52D-41F9-A43A-B6A1318C6368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BCD56-6183-48E8-B100-63030EE22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228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97214BD-F3FF-4963-9057-041B6DDA92ED}" type="slidenum">
              <a:rPr lang="ru-RU" altLang="ru-RU" smtClean="0">
                <a:solidFill>
                  <a:prstClr val="black"/>
                </a:solidFill>
              </a:rPr>
              <a:pPr/>
              <a:t>23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98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FBEE202-D5C2-40FC-BA2A-ACD633FC6AB1}" type="slidenum">
              <a:rPr lang="ru-RU" altLang="ru-RU" smtClean="0">
                <a:solidFill>
                  <a:prstClr val="black"/>
                </a:solidFill>
              </a:rPr>
              <a:pPr/>
              <a:t>28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11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724F07-F50A-492E-9AA7-62845A066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072" y="671979"/>
            <a:ext cx="7274256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2969F6E-1C42-472B-B3C4-7069C46CE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2" y="3151654"/>
            <a:ext cx="7274256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6DDC81-5434-4983-B967-7AA607732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EEEBEA-46AC-4401-8356-E3680148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283AC3-5C77-439B-A790-F496229B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885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D7138D-9601-419A-810C-0AD07973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5D219F9-FF14-4E33-8B1B-3AA139164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11638C-1B18-4325-87AC-89BB12505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A4B81EE-1E9F-4B6C-A2F5-444BA25FF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2E39AE6-CB6F-4946-BA49-68447D9DE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3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B5C4E7A-A896-4361-8000-F65EB08DE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42EFAD4-7446-427A-A06C-F7A160AAB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F3A4ED-EFB2-451B-9B75-55777873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6A73434-5B36-47B9-B240-A111BB95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C04C85F-71DB-409C-9CD5-EC6ABDF0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489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D3E96F-F3F8-44E3-923E-EC60D8E43A64}" type="datetimeFigureOut">
              <a:rPr lang="ru-RU"/>
              <a:pPr>
                <a:defRPr/>
              </a:pPr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3028C9-856A-44F4-8540-1CD3A3A633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650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FCB737-0408-44D6-91CC-B7C697E04548}" type="datetimeFigureOut">
              <a:rPr lang="ru-RU"/>
              <a:pPr>
                <a:defRPr/>
              </a:pPr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289C7B-DF3A-4804-899F-847FBC4DF0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528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79FF9C-3707-4156-B95A-AA0BB79D2552}" type="datetimeFigureOut">
              <a:rPr lang="ru-RU"/>
              <a:pPr>
                <a:defRPr/>
              </a:pPr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D038ED-03CF-4BF2-BA7A-FB9F34CEF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469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D2DE9C-012D-44AB-B6B3-942B12BA9B67}" type="datetimeFigureOut">
              <a:rPr lang="ru-RU"/>
              <a:pPr>
                <a:defRPr/>
              </a:pPr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310507-1FE8-4E19-B101-DA87B159E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735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377DD-4517-4194-A74F-381D9EC11627}" type="datetimeFigureOut">
              <a:rPr lang="ru-RU"/>
              <a:pPr>
                <a:defRPr/>
              </a:pPr>
              <a:t>14.10.2019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188C2A-7036-4191-BD7F-9EA9B8C72C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757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37BB5A-8F1A-4764-88C8-A3A3374E69F6}" type="datetimeFigureOut">
              <a:rPr lang="ru-RU"/>
              <a:pPr>
                <a:defRPr/>
              </a:pPr>
              <a:t>14.10.2019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7D9C67-3608-4B2E-9802-892985D1E9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144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E9B4D-49E0-4CFC-AA70-3177255D177B}" type="datetimeFigureOut">
              <a:rPr lang="ru-RU"/>
              <a:pPr>
                <a:defRPr/>
              </a:pPr>
              <a:t>14.10.2019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21A438-B8AA-4674-ADAF-2ECFF2A79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32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85965A-F9BA-4620-9D8D-2F4E31CC3D29}" type="datetimeFigureOut">
              <a:rPr lang="ru-RU"/>
              <a:pPr>
                <a:defRPr/>
              </a:pPr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FF6D1-E18F-43D9-965E-1BE03FCCCE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9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1163E9-AF37-498A-8050-99C24047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4D51B5-0E9A-4E58-8012-0A9B2051E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F77C4A-5F36-452A-820F-5E3D5B8E7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0BFCDA-4768-4407-B085-0FE11DFB2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B0B986D-AF7A-42E0-8FBF-C653B0A90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83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11569D-A091-4C3E-95CD-BE20D54BD10B}" type="datetimeFigureOut">
              <a:rPr lang="ru-RU"/>
              <a:pPr>
                <a:defRPr/>
              </a:pPr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16C377-E086-4A6D-8B99-FBE97700F1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361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BD37E0-7624-40FF-9F6A-C87D64180664}" type="datetimeFigureOut">
              <a:rPr lang="ru-RU"/>
              <a:pPr>
                <a:defRPr/>
              </a:pPr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6F90BF-FCF2-48BD-8C7E-C04A9A71C8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939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B18E91-42D9-45FF-9163-B5E3E57A29E6}" type="datetimeFigureOut">
              <a:rPr lang="ru-RU"/>
              <a:pPr>
                <a:defRPr/>
              </a:pPr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6FDB5C-0FCF-4847-B9A6-5F3A2DB170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143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B9E1D-4E4F-44DE-8F5E-97A548A3E8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30A19-DE46-4E09-B9BB-84B17C3C23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1716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413D3-6A41-4F91-82E2-48369C384AD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0CEC7-ED6E-4A2F-B441-15076F5894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0280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3F722-7E2E-4DE4-9AF9-7AF6ECAAAA2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B94F5-C418-47F0-B790-142A6D1FFB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9333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64519-FC51-4A36-A402-074CE315A5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7B049-B2BF-4486-9F73-F30F1EF7CA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0877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44DB3-51B9-4602-A25A-6BB1CF6E26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3DC85-132F-4B35-846B-9FA971398B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283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024C2-F0B7-405D-B28D-E433D3DD89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58E0B-C683-474A-8414-F78FAE682A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02163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6E06A-7B92-4706-A9FF-8933D66D6F2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37895-A190-44D2-ACFC-1443B4431A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717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DFA576-BA84-4877-ADC2-1CC89D459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2" y="576263"/>
            <a:ext cx="7779224" cy="285273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F1A7402-6112-4EB4-9DB4-042C037F0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012" y="3455988"/>
            <a:ext cx="7779224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200E6D-154F-4F7F-9FEE-D0CE5C03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7B4974-735D-4015-AAF7-CC09D690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55D2A1-D5AD-4853-AA84-4B90CBCD2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911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1615D-BE4B-4143-B047-4921677C09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3A1AF-C335-408A-9EFD-C406C06AEB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7525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E678-D310-4369-BC1B-E5E7764C2D7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9E835-5AC2-4E8A-99AF-79FCF3C970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1790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C8D2E-5847-43EE-AD71-196DC8F9CA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79722-E00A-4453-90ED-A2FECD1D1E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300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27337-FF8F-4C02-9AAB-9B1D1FB51E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025E9-CDC7-432B-AC5A-B2574C6EFB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1973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B9E1D-4E4F-44DE-8F5E-97A548A3E8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30A19-DE46-4E09-B9BB-84B17C3C23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6167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413D3-6A41-4F91-82E2-48369C384AD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0CEC7-ED6E-4A2F-B441-15076F5894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4624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3F722-7E2E-4DE4-9AF9-7AF6ECAAAA2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B94F5-C418-47F0-B790-142A6D1FFB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8958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64519-FC51-4A36-A402-074CE315A5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7B049-B2BF-4486-9F73-F30F1EF7CA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97806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44DB3-51B9-4602-A25A-6BB1CF6E26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3DC85-132F-4B35-846B-9FA971398B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7114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024C2-F0B7-405D-B28D-E433D3DD89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58E0B-C683-474A-8414-F78FAE682A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202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E1AC17-6D2B-4E8D-863D-CEBE2C95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CCAAF2-88EC-401B-ACC0-CB437E939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294" y="1774541"/>
            <a:ext cx="4066182" cy="44024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2662B7F-3B0C-4690-874F-AA6402826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9548" y="1774541"/>
            <a:ext cx="4066182" cy="44024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8013D9B-26D1-4E91-B6FF-254E187F8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18A5927-8169-49DC-BBAA-B1B9C335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E8132F-35F2-4259-9ABE-37659A2FA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49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6E06A-7B92-4706-A9FF-8933D66D6F2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37895-A190-44D2-ACFC-1443B4431A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2963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1615D-BE4B-4143-B047-4921677C09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3A1AF-C335-408A-9EFD-C406C06AEB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4014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E678-D310-4369-BC1B-E5E7764C2D7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9E835-5AC2-4E8A-99AF-79FCF3C970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0735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C8D2E-5847-43EE-AD71-196DC8F9CA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79722-E00A-4453-90ED-A2FECD1D1E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0289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27337-FF8F-4C02-9AAB-9B1D1FB51E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025E9-CDC7-432B-AC5A-B2574C6EFB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556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7FA221-BD1A-4E22-9E7F-CC960DBF6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57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E4D1AB4-351F-42CA-961F-F5584932B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858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8BA827E-AD88-4990-9F3F-947123FE8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858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E3CEF8B-263D-4B28-BDC1-52CC711C3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61166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3DBB6D3-53FB-4C78-BCF3-4568A3B91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61166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C38ECF3-0379-473E-91C9-7D96734A7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666" y="6356351"/>
            <a:ext cx="2057400" cy="365125"/>
          </a:xfrm>
        </p:spPr>
        <p:txBody>
          <a:bodyPr/>
          <a:lstStyle/>
          <a:p>
            <a:fld id="{8EF5F458-6A3E-4B0B-AF47-FB9313319433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49313EA-94F9-4495-B5FF-D6570743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966" y="6356351"/>
            <a:ext cx="30861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690EC9A-CA19-442C-B070-6C99B3AF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89966" y="6356351"/>
            <a:ext cx="2057400" cy="365125"/>
          </a:xfrm>
        </p:spPr>
        <p:txBody>
          <a:bodyPr/>
          <a:lstStyle/>
          <a:p>
            <a:fld id="{DEF075B8-A22A-4273-A81F-F37386C1E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58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4140F5-BC28-4F23-9742-23AF77EB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9590"/>
            <a:ext cx="839252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4B231FA-EC02-4718-8FE5-115F5249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F706EF2-0099-4D59-8098-50F37E81A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3EAF1A3-C2E2-4239-861B-94A8C5A69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9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DAC55D8-8588-49E8-8791-88615EE8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5EE9C18-EB0F-4226-BED1-437603E6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CFBF3A1-EDDD-4C79-BDD6-28782AE8D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69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583C8F-2389-40B7-A8D6-3430B6DDC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9821FB7-25A0-41CB-8691-EB5B8A6B1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341BD74-2AA3-4F6E-A40E-34F98A09D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94C6882-8371-487E-B2CD-CD6BE3E4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A8C3005-4BC2-47F2-A8F0-74FA30A2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21E4415-9402-4744-964A-ECA25D43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78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0E25D9-7937-4F76-B9E9-B680180B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16AC0CA-F533-465E-8B46-D7C9DE91BC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57901CA-0D32-4422-BDAD-88801C6F2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0115B36-A1AC-42C6-A61C-B0759B8E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F0A27DE-1A90-4B43-B0BF-0835955D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41DDD22-D75D-4EB0-9D35-29CD4B02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48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CCDB81-EEB1-4419-85C8-410957C1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69590"/>
            <a:ext cx="8351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unset" dir="t"/>
            </a:scene3d>
            <a:sp3d extrusionH="57150" prstMaterial="matte">
              <a:bevelT w="38100" h="38100"/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3557189-169C-44FF-8CC9-89B17DE34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1730089"/>
            <a:ext cx="83515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EBD5E7A-0971-4178-BD78-E02F8180A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5F458-6A3E-4B0B-AF47-FB9313319433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7E2238F-D6CF-4B59-8188-021281BDF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736A112-810F-45C1-92A4-DE488D061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075B8-A22A-4273-A81F-F37386C1E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918E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Intro " panose="02000000000000000000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BFC2794-0ABB-455E-AAF5-13C7B7E2CF61}" type="datetimeFigureOut">
              <a:rPr lang="ru-RU"/>
              <a:pPr>
                <a:defRPr/>
              </a:pPr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026106C9-F6C7-4A14-8CC7-6737EA430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17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F7AE2E-0A64-4531-83D1-C7AABDF077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A04B84-0885-447F-BB9E-7D908A3DE617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0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F7AE2E-0A64-4531-83D1-C7AABDF077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A04B84-0885-447F-BB9E-7D908A3DE617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8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araf-yar.edu.yar.ru/" TargetMode="External"/><Relationship Id="rId2" Type="http://schemas.openxmlformats.org/officeDocument/2006/relationships/hyperlink" Target="mailto:sarafonovo55@mail.r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E483DC-FE5F-40E2-BF98-9004B9D0B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7653" y="1483348"/>
            <a:ext cx="5639793" cy="422725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altLang="zh-CN" sz="2000" kern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муниципальное общеобразовательное учреждение «Сарафоновская средняя школа»</a:t>
            </a:r>
            <a:br>
              <a:rPr lang="ru-RU" altLang="zh-CN" sz="2000" kern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</a:br>
            <a:r>
              <a:rPr lang="ru-RU" altLang="zh-CN" sz="2000" kern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Ярославского муниципального района</a:t>
            </a:r>
            <a:r>
              <a:rPr lang="ru-RU" sz="2000" kern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kern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7F93EE9-506F-4E4B-8C27-A2001EA24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885" y="2041294"/>
            <a:ext cx="7816321" cy="3882987"/>
          </a:xfrm>
        </p:spPr>
        <p:txBody>
          <a:bodyPr>
            <a:normAutofit fontScale="92500"/>
          </a:bodyPr>
          <a:lstStyle/>
          <a:p>
            <a:pPr algn="r"/>
            <a:endParaRPr lang="ru-RU" dirty="0">
              <a:effectLst/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ru-RU" sz="6400" b="1" dirty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anose="03010101010201010101" pitchFamily="66" charset="0"/>
              </a:rPr>
              <a:t>«Открытый отчет директора школы 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ru-RU" sz="6400" b="1" dirty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anose="03010101010201010101" pitchFamily="66" charset="0"/>
              </a:rPr>
              <a:t>за </a:t>
            </a:r>
            <a:r>
              <a:rPr lang="ru-RU" sz="6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anose="03010101010201010101" pitchFamily="66" charset="0"/>
              </a:rPr>
              <a:t>2018-2019 </a:t>
            </a:r>
            <a:r>
              <a:rPr lang="ru-RU" sz="6400" b="1" dirty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anose="03010101010201010101" pitchFamily="66" charset="0"/>
              </a:rPr>
              <a:t>учебный год</a:t>
            </a:r>
            <a:r>
              <a:rPr lang="ru-RU" sz="6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anose="03010101010201010101" pitchFamily="66" charset="0"/>
              </a:rPr>
              <a:t>»</a:t>
            </a:r>
          </a:p>
          <a:p>
            <a:pPr lvl="0" algn="r" defTabSz="914400">
              <a:lnSpc>
                <a:spcPct val="100000"/>
              </a:lnSpc>
              <a:spcBef>
                <a:spcPts val="0"/>
              </a:spcBef>
            </a:pPr>
            <a:r>
              <a:rPr lang="ru-RU" sz="4100" u="sng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20.09.2019 г.</a:t>
            </a:r>
            <a:endParaRPr lang="ru-RU" sz="4100" u="sng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5" y="534104"/>
            <a:ext cx="2537462" cy="1898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98" y="0"/>
            <a:ext cx="1933971" cy="133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53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6E274A-4F6B-4305-9334-07977BE1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146" y="-33649"/>
            <a:ext cx="8351577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br>
              <a:rPr lang="ru-RU" sz="36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2018-2019 учебного года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63" y="314373"/>
            <a:ext cx="1828800" cy="137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" y="0"/>
            <a:ext cx="1277809" cy="8827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3656" y="2214300"/>
            <a:ext cx="7403187" cy="400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Победитель и Призер  в Районном конкурсе чтецов «Поэты родного края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(1 и 3 место)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Призер (3 место)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Районной конференции проектно-исследовательских работ обучающихся 1-4 классов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6E274A-4F6B-4305-9334-07977BE1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146" y="-33649"/>
            <a:ext cx="8351577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спортивных мероприятий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66" y="0"/>
            <a:ext cx="1828800" cy="137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" y="0"/>
            <a:ext cx="1277809" cy="8827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442" y="1158138"/>
            <a:ext cx="8931499" cy="6190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районных соревнованиях по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«Баскетболу»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(юноши)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районных спортивных  соревнованиях «Легкая атлетика» (юноши)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районных спортивных соревнованиях «Лыжная гонка» (юноши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полевых военно-туристических сборах «ГЕРОЙ РОССИИ»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районных соревнованиях по баскетболу (девушки)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районных соревнованиях по мини-футболу(юноши)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районных соревнованиях «Шиповка юных» (юноши)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74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6E274A-4F6B-4305-9334-07977BE1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39" y="-329226"/>
            <a:ext cx="8351577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Итог спортивной работы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0608" y="191250"/>
            <a:ext cx="8783392" cy="4090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место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32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юношей и команда девушек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районной спартакиаде среди учащихся образовательных школ Ярославского муниципального района. Группа «Б»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sun9-68.userapi.com/c849324/v849324285/a5943/LUoEgQsIlF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20" y="3004768"/>
            <a:ext cx="6147768" cy="46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800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6E274A-4F6B-4305-9334-07977BE1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146" y="-33649"/>
            <a:ext cx="8351577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32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 </a:t>
            </a:r>
            <a: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программы: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66" y="0"/>
            <a:ext cx="1828800" cy="137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" y="0"/>
            <a:ext cx="1277809" cy="8827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0981" y="882777"/>
            <a:ext cx="8347809" cy="7520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развития школы до 2020 года;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общеобразовательная программа начального общего образования;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общеобразовательная программа основного общего образования.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программа «Здоровье»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«Разговор о правильном питании»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гражданско-правового и патриотического воспитания «Право в нашей жизни»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«Программы перехода школы в эффективный режим работы»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078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6E274A-4F6B-4305-9334-07977BE1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6" y="2447372"/>
            <a:ext cx="8351577" cy="1325563"/>
          </a:xfrm>
        </p:spPr>
        <p:txBody>
          <a:bodyPr>
            <a:normAutofit/>
          </a:bodyPr>
          <a:lstStyle/>
          <a:p>
            <a:r>
              <a:rPr lang="ru-RU" sz="29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услуги: </a:t>
            </a:r>
            <a:r>
              <a:rPr lang="en-US" sz="29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дневник, электронный журнал, подача заявлений через ЕПГУ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66" y="196977"/>
            <a:ext cx="1828800" cy="137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" y="0"/>
            <a:ext cx="1277809" cy="8827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0981" y="882777"/>
            <a:ext cx="8347809" cy="1968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834" y="95294"/>
            <a:ext cx="4456090" cy="2350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006" y="3973031"/>
            <a:ext cx="3759897" cy="22067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493" y="3730316"/>
            <a:ext cx="3623793" cy="244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00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государственной итоговой аттестации выпускников </a:t>
            </a:r>
            <a:r>
              <a:rPr 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</a:t>
            </a:r>
            <a:b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2018-2019 учебный год. Русский язык.</a:t>
            </a:r>
            <a:b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321334"/>
              </p:ext>
            </p:extLst>
          </p:nvPr>
        </p:nvGraphicFramePr>
        <p:xfrm>
          <a:off x="628649" y="1459919"/>
          <a:ext cx="835184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9096"/>
                <a:gridCol w="1906824"/>
                <a:gridCol w="2087960"/>
                <a:gridCol w="20879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Справляемость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ОУ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Справляемость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району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по району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по области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30,6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992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193184"/>
            <a:ext cx="8351577" cy="140197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государственной итоговой аттестации </a:t>
            </a:r>
            <a:r>
              <a:rPr 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9 </a:t>
            </a:r>
            <a: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</a:t>
            </a:r>
            <a:b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2018-2019 учебный год. </a:t>
            </a:r>
            <a:r>
              <a:rPr 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Математика.</a:t>
            </a:r>
            <a: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84747"/>
              </p:ext>
            </p:extLst>
          </p:nvPr>
        </p:nvGraphicFramePr>
        <p:xfrm>
          <a:off x="628649" y="1459919"/>
          <a:ext cx="835184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9096"/>
                <a:gridCol w="1906824"/>
                <a:gridCol w="2087960"/>
                <a:gridCol w="20879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Справляемость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ОУ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Справляемость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району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по району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по области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8195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193184"/>
            <a:ext cx="8351577" cy="140197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государственной итоговой аттестации </a:t>
            </a:r>
            <a:r>
              <a:rPr 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11 </a:t>
            </a:r>
            <a: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</a:t>
            </a:r>
            <a:b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2018-2019 учебный год. </a:t>
            </a:r>
            <a:r>
              <a:rPr 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(базовый уровень)</a:t>
            </a:r>
            <a: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1627634"/>
              </p:ext>
            </p:extLst>
          </p:nvPr>
        </p:nvGraphicFramePr>
        <p:xfrm>
          <a:off x="628649" y="1459919"/>
          <a:ext cx="835184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9096"/>
                <a:gridCol w="1906824"/>
                <a:gridCol w="2087960"/>
                <a:gridCol w="20879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Справляемость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ОУ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Справляемость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району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по району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по области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914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193184"/>
            <a:ext cx="8351577" cy="140197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государственной итоговой аттестации </a:t>
            </a:r>
            <a:r>
              <a:rPr 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11 </a:t>
            </a:r>
            <a: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</a:t>
            </a:r>
            <a:b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2018-2019 учебный год. </a:t>
            </a:r>
            <a:r>
              <a:rPr 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2361934"/>
              </p:ext>
            </p:extLst>
          </p:nvPr>
        </p:nvGraphicFramePr>
        <p:xfrm>
          <a:off x="628649" y="1459919"/>
          <a:ext cx="835184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9096"/>
                <a:gridCol w="1906824"/>
                <a:gridCol w="2087960"/>
                <a:gridCol w="20879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Справляемость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ОУ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Справляемость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району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по району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по области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0029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8" y="-141667"/>
            <a:ext cx="8351577" cy="140197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учебной деятельности </a:t>
            </a:r>
            <a:br>
              <a:rPr lang="ru-RU" sz="36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2018-2019 </a:t>
            </a:r>
            <a:r>
              <a:rPr lang="ru-RU" sz="36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года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8800" y="951210"/>
            <a:ext cx="8515352" cy="5204892"/>
          </a:xfrm>
        </p:spPr>
        <p:txBody>
          <a:bodyPr>
            <a:normAutofit fontScale="92500"/>
          </a:bodyPr>
          <a:lstStyle/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Успеваемость 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- 100 %</a:t>
            </a:r>
          </a:p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«отлично» закончили –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общего числа обучающихся 3-11 классов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«4»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«5»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закончили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человека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lvl="0" indent="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общего числа обучающихся 3-11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классов)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«4»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обучающихся </a:t>
            </a:r>
          </a:p>
          <a:p>
            <a:pPr marL="0" lvl="0" indent="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1 %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общего числа обучающихся 3-11 классов)</a:t>
            </a:r>
          </a:p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«3»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4 %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общего числа обучающихся 3-11 классов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ru-RU" sz="32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379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E483DC-FE5F-40E2-BF98-9004B9D0B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0347" y="1031261"/>
            <a:ext cx="5639793" cy="422725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altLang="zh-CN" sz="2000" kern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муниципальное общеобразовательное учреждение «Сарафоновская средняя школа»</a:t>
            </a:r>
            <a:br>
              <a:rPr lang="ru-RU" altLang="zh-CN" sz="2000" kern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</a:br>
            <a:r>
              <a:rPr lang="ru-RU" altLang="zh-CN" sz="2000" kern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Ярославского муниципального района</a:t>
            </a:r>
            <a:r>
              <a:rPr lang="ru-RU" sz="2000" kern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kern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7F93EE9-506F-4E4B-8C27-A2001EA24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3174" y="2058637"/>
            <a:ext cx="7816321" cy="3882987"/>
          </a:xfrm>
        </p:spPr>
        <p:txBody>
          <a:bodyPr>
            <a:normAutofit lnSpcReduction="10000"/>
          </a:bodyPr>
          <a:lstStyle/>
          <a:p>
            <a:pPr algn="r"/>
            <a:endParaRPr lang="ru-RU" dirty="0">
              <a:effectLst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150508 РФ, Ярославская область,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Ярославский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с. Сарафоново, д. 55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Директор: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Георгиевна Козловская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Телефоны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8(4852)95-05-45,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43-25-67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(факс)</a:t>
            </a:r>
          </a:p>
          <a:p>
            <a:pPr algn="l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почты: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sarafonovo55@mail.ru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saraf-yar.edu.yar.ru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491" y="293379"/>
            <a:ext cx="2537462" cy="1898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05" y="0"/>
            <a:ext cx="1933971" cy="133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55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259" y="248101"/>
            <a:ext cx="8351577" cy="140197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профессионального образования выпускниками школы</a:t>
            </a:r>
            <a:b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8800" y="951210"/>
            <a:ext cx="8515352" cy="5204892"/>
          </a:xfrm>
        </p:spPr>
        <p:txBody>
          <a:bodyPr>
            <a:normAutofit/>
          </a:bodyPr>
          <a:lstStyle/>
          <a:p>
            <a:pPr marL="0" lvl="0" indent="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ru-RU" sz="3200" dirty="0">
              <a:solidFill>
                <a:prstClr val="black"/>
              </a:solidFill>
            </a:endParaRPr>
          </a:p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9 класса</a:t>
            </a:r>
          </a:p>
          <a:p>
            <a:pPr marL="0" lvl="0" indent="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–9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60%)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10 класс –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(40%)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11 класса</a:t>
            </a:r>
          </a:p>
          <a:p>
            <a:pPr marL="0" lvl="0" indent="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ВУЗы –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25%)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 – 3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человека(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75%)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ts val="1000"/>
              </a:spcBef>
              <a:buNone/>
            </a:pPr>
            <a:endParaRPr lang="ru-RU" sz="28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" name="Picture 4" descr="http://img-fotki.yandex.ru/get/6606/171903485.f/0_7ed05_753f51be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828">
            <a:off x="6135031" y="4064438"/>
            <a:ext cx="2930695" cy="240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798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739" y="501409"/>
            <a:ext cx="8351577" cy="1325563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1000"/>
              </a:spcBef>
            </a:pPr>
            <a:r>
              <a:rPr lang="ru-RU" sz="28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</a:t>
            </a:r>
            <a:br>
              <a:rPr lang="ru-RU" sz="28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2018-2019 </a:t>
            </a:r>
            <a:r>
              <a:rPr lang="ru-RU" sz="28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</a:t>
            </a:r>
            <a:r>
              <a:rPr lang="ru-RU" sz="28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br>
              <a:rPr lang="ru-RU" sz="28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0006" y="1164190"/>
            <a:ext cx="788187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13 дополнительных общеобразовательных общеразвивающих программ технической, естественнонаучной, художественной, физкультурно-спортивной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направленностей (15 часов)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Охват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дополнительным образованием –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124 обучающихся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школы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(70 %)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Количество выданных сертификатов учета ПФДО – 100 сертификатов.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497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4186478"/>
            <a:ext cx="3562350" cy="200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442" y="292959"/>
            <a:ext cx="7886700" cy="994172"/>
          </a:xfrm>
        </p:spPr>
        <p:txBody>
          <a:bodyPr rtlCol="0">
            <a:normAutofit/>
          </a:bodyPr>
          <a:lstStyle/>
          <a:p>
            <a:pPr marL="171450" indent="-171450" algn="ctr" eaLnBrk="1" fontAlgn="auto" hangingPunct="1">
              <a:spcBef>
                <a:spcPts val="750"/>
              </a:spcBef>
              <a:spcAft>
                <a:spcPts val="0"/>
              </a:spcAft>
              <a:defRPr/>
            </a:pP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Темы  и состав </a:t>
            </a:r>
            <a:r>
              <a:rPr lang="ru-RU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КОУЧей</a:t>
            </a:r>
            <a:r>
              <a:rPr lang="ru-RU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2018-2019 </a:t>
            </a:r>
            <a:r>
              <a:rPr lang="ru-RU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уч.года</a:t>
            </a:r>
            <a:r>
              <a:rPr lang="ru-RU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ru-RU" sz="27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2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752" y="1314493"/>
            <a:ext cx="3030141" cy="2147888"/>
          </a:xfrm>
        </p:spPr>
      </p:pic>
      <p:pic>
        <p:nvPicPr>
          <p:cNvPr id="48133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85" y="1088709"/>
            <a:ext cx="3190875" cy="217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Прямоугольник 8"/>
          <p:cNvSpPr>
            <a:spLocks noChangeArrowheads="1"/>
          </p:cNvSpPr>
          <p:nvPr/>
        </p:nvSpPr>
        <p:spPr bwMode="auto">
          <a:xfrm>
            <a:off x="5987654" y="4077891"/>
            <a:ext cx="326945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«Формирующее оценивание на уроках в основной и средней школе» 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(Руководитель: Кулькова Н.В., учитель истории, высшей кв. категории)</a:t>
            </a:r>
          </a:p>
        </p:txBody>
      </p:sp>
      <p:sp>
        <p:nvSpPr>
          <p:cNvPr id="48135" name="Прямоугольник 9"/>
          <p:cNvSpPr>
            <a:spLocks noChangeArrowheads="1"/>
          </p:cNvSpPr>
          <p:nvPr/>
        </p:nvSpPr>
        <p:spPr bwMode="auto">
          <a:xfrm>
            <a:off x="6532960" y="1353741"/>
            <a:ext cx="239315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«Формирующее оценивание» </a:t>
            </a:r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(Руководитель: Шорманова Г.В., учитель русского языка и литературы, высшей кв. категории)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517106"/>
            <a:ext cx="2501504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«Формирующее оценивание на уроках в начальной школе» </a:t>
            </a:r>
            <a:r>
              <a:rPr lang="ru-RU" sz="1350" dirty="0">
                <a:solidFill>
                  <a:prstClr val="black"/>
                </a:solidFill>
                <a:cs typeface="Arial" panose="020B0604020202020204" pitchFamily="34" charset="0"/>
              </a:rPr>
              <a:t>(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Новикова С.П., учитель начальный классов, высшей кв. категории</a:t>
            </a:r>
            <a:r>
              <a:rPr lang="ru-RU" sz="1350" dirty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8137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3236856"/>
            <a:ext cx="1566863" cy="117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73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Педсовет </a:t>
            </a:r>
            <a:r>
              <a:rPr lang="ru-RU" alt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«Инновационные подходы к оцениванию образовательных результатов обучающихся»</a:t>
            </a:r>
            <a:r>
              <a:rPr lang="ru-RU" alt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  Декабрь 2018 г.</a:t>
            </a:r>
          </a:p>
        </p:txBody>
      </p:sp>
      <p:pic>
        <p:nvPicPr>
          <p:cNvPr id="51203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4941" y="2426494"/>
            <a:ext cx="2407444" cy="3473054"/>
          </a:xfrm>
        </p:spPr>
      </p:pic>
      <p:pic>
        <p:nvPicPr>
          <p:cNvPr id="51204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434829"/>
            <a:ext cx="2209800" cy="346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28" y="2434829"/>
            <a:ext cx="2709863" cy="346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4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787" y="3667197"/>
            <a:ext cx="3603439" cy="27014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Поставленные задачи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2018-2019 учебный год: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0" indent="-228600" defTabSz="9144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работу по повышению качества образования</a:t>
            </a:r>
          </a:p>
          <a:p>
            <a:pPr marL="228600" lvl="0" indent="-228600" defTabSz="9144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Отслеживать прогресс и достижения каждого обучающегося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076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0"/>
            <a:ext cx="8351577" cy="132556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горячего питания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2018-2019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году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1429555"/>
            <a:ext cx="8351577" cy="4651872"/>
          </a:xfrm>
        </p:spPr>
        <p:txBody>
          <a:bodyPr>
            <a:normAutofit fontScale="92500"/>
          </a:bodyPr>
          <a:lstStyle/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горячим питанием – </a:t>
            </a: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94 %,</a:t>
            </a:r>
          </a:p>
          <a:p>
            <a:pPr marL="0" lvl="0" indent="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(6 % питание через буфетную продукцию)</a:t>
            </a:r>
          </a:p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1-4 классов получали одноразовое питание за частичную плату  (</a:t>
            </a: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 на начало года, 3 обучающихся на конец года (1 %)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из малоимущих семей и многодетных семей (не имеющих статуса малоимущих) 1-11 классов получали одноразовое бесплатное питание (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26%).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из многодетных семей имеющих статус малоимущих и дети с ограниченными возможностями здоровья – двухразовое бесплатное питание 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pPr marL="228600" lvl="0" indent="-228600" defTabSz="914400">
              <a:spcBef>
                <a:spcPts val="1000"/>
              </a:spcBef>
            </a:pPr>
            <a:endParaRPr lang="ru-RU" sz="26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747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959" y="-297276"/>
            <a:ext cx="8351577" cy="1325563"/>
          </a:xfrm>
        </p:spPr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лагерь «Солнышко» – </a:t>
            </a:r>
            <a:r>
              <a:rPr lang="ru-RU" sz="32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639" y="1325563"/>
            <a:ext cx="431807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лагеря: </a:t>
            </a:r>
          </a:p>
          <a:p>
            <a:pPr marL="0" indent="0" algn="ctr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Карсанова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Гкрмановна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оздоровленных детей –37, из них 13 категории ТЖС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13" y="679879"/>
            <a:ext cx="4234823" cy="564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45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altLang="ru-RU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«Переход </a:t>
            </a:r>
            <a:r>
              <a:rPr lang="ru-RU" alt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школы в эффективный режим работы </a:t>
            </a:r>
            <a:r>
              <a:rPr lang="ru-RU" altLang="ru-RU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»</a:t>
            </a:r>
            <a:r>
              <a:rPr lang="ru-RU" alt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/>
            </a:r>
            <a:br>
              <a:rPr lang="ru-RU" alt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alt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/>
            </a:r>
            <a:br>
              <a:rPr lang="ru-RU" alt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Руководитель инновационной площадки </a:t>
            </a:r>
            <a:b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С. Г. Козловская,  директор школы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612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94" y="3287316"/>
            <a:ext cx="3687365" cy="207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910" y="994172"/>
            <a:ext cx="3237309" cy="2428875"/>
          </a:xfrm>
        </p:spPr>
      </p:pic>
      <p:pic>
        <p:nvPicPr>
          <p:cNvPr id="57347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51" y="913210"/>
            <a:ext cx="4220766" cy="237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41631" cy="994172"/>
          </a:xfrm>
        </p:spPr>
        <p:txBody>
          <a:bodyPr/>
          <a:lstStyle/>
          <a:p>
            <a:pPr algn="ctr"/>
            <a:r>
              <a:rPr lang="ru-RU" alt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открытых уроков </a:t>
            </a:r>
            <a:r>
              <a:rPr lang="ru-RU" alt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Февраль-Апрель 2019 г.)</a:t>
            </a:r>
          </a:p>
        </p:txBody>
      </p:sp>
      <p:pic>
        <p:nvPicPr>
          <p:cNvPr id="57351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5072">
            <a:off x="176899" y="4789103"/>
            <a:ext cx="33337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5828">
            <a:off x="5552346" y="4135635"/>
            <a:ext cx="3268266" cy="245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5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739" y="351183"/>
            <a:ext cx="8351577" cy="1325563"/>
          </a:xfrm>
        </p:spPr>
        <p:txBody>
          <a:bodyPr>
            <a:normAutofit fontScale="90000"/>
          </a:bodyPr>
          <a:lstStyle/>
          <a:p>
            <a:r>
              <a:rPr lang="ru-RU" altLang="ru-RU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проекте ШБЦ Ярославской области</a:t>
            </a:r>
            <a:r>
              <a:rPr lang="ru-RU" altLang="ru-RU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39" y="1367971"/>
            <a:ext cx="8051272" cy="507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4094878" y="2150772"/>
            <a:ext cx="4920334" cy="2537004"/>
          </a:xfrm>
          <a:prstGeom prst="wedgeEllipseCallou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создано сообщество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«учитель-ученик»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которое участвует в сетевом региональном проекте 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«Замечательные люди рядом»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062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6E274A-4F6B-4305-9334-07977BE11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 </a:t>
            </a:r>
            <a:br>
              <a:rPr lang="ru-RU" sz="3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2018-2019 </a:t>
            </a:r>
            <a:r>
              <a:rPr lang="ru-RU" sz="3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43EC09-AD27-43DB-A83D-7A3ED7645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37" y="1266450"/>
            <a:ext cx="4690326" cy="4351338"/>
          </a:xfrm>
        </p:spPr>
        <p:txBody>
          <a:bodyPr>
            <a:normAutofit/>
          </a:bodyPr>
          <a:lstStyle/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 b="1" i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Администрация школы</a:t>
            </a:r>
            <a:r>
              <a:rPr lang="en-US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Директор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Козловская Светлана Георгиевна </a:t>
            </a:r>
            <a:endParaRPr lang="ru-RU" altLang="ru-RU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Зам. директора по УВР:</a:t>
            </a:r>
          </a:p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Голышева Светлана  Александровна </a:t>
            </a:r>
          </a:p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Зам. директора по ВР:</a:t>
            </a:r>
          </a:p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Ютанова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Германовна</a:t>
            </a:r>
          </a:p>
          <a:p>
            <a:pPr marL="0" lvl="0" indent="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Зам. директора по ОБ:</a:t>
            </a:r>
          </a:p>
          <a:p>
            <a:pPr marL="0" lvl="0" indent="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Козловская Елена Валентиновна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04437" y="1685973"/>
            <a:ext cx="4572000" cy="46966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</a:t>
            </a:r>
            <a:r>
              <a:rPr lang="en-US" altLang="ru-RU" sz="2000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20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учителей  -</a:t>
            </a:r>
            <a:r>
              <a:rPr lang="en-US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altLang="ru-RU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Мужчин </a:t>
            </a:r>
            <a:r>
              <a:rPr lang="en-US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ru-RU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 </a:t>
            </a:r>
            <a:r>
              <a:rPr lang="en-US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altLang="ru-RU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Сред. возраст педагогов </a:t>
            </a:r>
            <a:r>
              <a:rPr lang="en-US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44 года</a:t>
            </a:r>
            <a:endParaRPr lang="ru-RU" altLang="ru-RU" sz="20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</a:t>
            </a:r>
            <a:r>
              <a:rPr lang="en-US" altLang="ru-RU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r>
              <a:rPr lang="en-US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altLang="ru-RU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руководители </a:t>
            </a:r>
            <a:r>
              <a:rPr lang="en-US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altLang="ru-RU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Библиотекарь - 1</a:t>
            </a:r>
            <a:endParaRPr lang="en-US" altLang="ru-RU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ГПД – 1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 - 1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учителей </a:t>
            </a:r>
            <a:r>
              <a:rPr lang="en-US" altLang="ru-RU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en-US" altLang="ru-RU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категория – </a:t>
            </a:r>
            <a:r>
              <a:rPr lang="ru-RU" altLang="ru-RU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endParaRPr lang="en-US" altLang="ru-RU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категория – 6 человек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специалисты – </a:t>
            </a:r>
            <a:r>
              <a:rPr lang="ru-RU" altLang="ru-RU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endParaRPr lang="en-US" altLang="ru-RU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63" y="314373"/>
            <a:ext cx="1828800" cy="137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" y="0"/>
            <a:ext cx="1277809" cy="88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40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ln w="6350">
                  <a:solidFill>
                    <a:srgbClr val="5A4012"/>
                  </a:solidFill>
                </a:ln>
                <a:solidFill>
                  <a:srgbClr val="FFC000">
                    <a:lumMod val="75000"/>
                  </a:srgbClr>
                </a:solidFill>
                <a:effectLst/>
                <a:latin typeface="Georgia" panose="02040502050405020303" pitchFamily="18" charset="0"/>
              </a:rPr>
              <a:t>Электронная книговыдача</a:t>
            </a:r>
            <a:br>
              <a:rPr lang="ru-RU" sz="4000" b="1" dirty="0">
                <a:ln w="6350">
                  <a:solidFill>
                    <a:srgbClr val="5A4012"/>
                  </a:solidFill>
                </a:ln>
                <a:solidFill>
                  <a:srgbClr val="FFC000">
                    <a:lumMod val="75000"/>
                  </a:srgbClr>
                </a:solidFill>
                <a:effectLst/>
                <a:latin typeface="Georgia" panose="02040502050405020303" pitchFamily="18" charset="0"/>
              </a:rPr>
            </a:br>
            <a:r>
              <a:rPr lang="ru-RU" sz="4000" b="1" dirty="0">
                <a:ln w="6350">
                  <a:solidFill>
                    <a:srgbClr val="5A4012"/>
                  </a:solidFill>
                </a:ln>
                <a:solidFill>
                  <a:srgbClr val="FFC000">
                    <a:lumMod val="75000"/>
                  </a:srgbClr>
                </a:solidFill>
                <a:effectLst/>
                <a:latin typeface="Georgia" panose="02040502050405020303" pitchFamily="18" charset="0"/>
              </a:rPr>
              <a:t>«</a:t>
            </a:r>
            <a:r>
              <a:rPr lang="ru-RU" sz="4000" b="1" dirty="0" err="1" smtClean="0">
                <a:ln w="6350">
                  <a:solidFill>
                    <a:srgbClr val="5A4012"/>
                  </a:solidFill>
                </a:ln>
                <a:solidFill>
                  <a:srgbClr val="FFC000">
                    <a:lumMod val="75000"/>
                  </a:srgbClr>
                </a:solidFill>
                <a:effectLst/>
                <a:latin typeface="Georgia" panose="02040502050405020303" pitchFamily="18" charset="0"/>
              </a:rPr>
              <a:t>ЛитРес</a:t>
            </a:r>
            <a:r>
              <a:rPr lang="ru-RU" sz="4000" b="1" dirty="0" smtClean="0">
                <a:ln w="6350">
                  <a:solidFill>
                    <a:srgbClr val="5A4012"/>
                  </a:solidFill>
                </a:ln>
                <a:solidFill>
                  <a:srgbClr val="FFC000">
                    <a:lumMod val="75000"/>
                  </a:srgbClr>
                </a:solidFill>
                <a:effectLst/>
                <a:latin typeface="Georgia" panose="02040502050405020303" pitchFamily="18" charset="0"/>
              </a:rPr>
              <a:t>: Школа</a:t>
            </a:r>
            <a:r>
              <a:rPr lang="ru-RU" sz="4000" b="1" dirty="0">
                <a:ln w="6350">
                  <a:solidFill>
                    <a:srgbClr val="5A4012"/>
                  </a:solidFill>
                </a:ln>
                <a:solidFill>
                  <a:srgbClr val="FFC000">
                    <a:lumMod val="75000"/>
                  </a:srgbClr>
                </a:solidFill>
                <a:effectLst/>
                <a:latin typeface="Georgia" panose="02040502050405020303" pitchFamily="18" charset="0"/>
              </a:rPr>
              <a:t>»</a:t>
            </a:r>
            <a:br>
              <a:rPr lang="ru-RU" sz="4000" b="1" dirty="0">
                <a:ln w="6350">
                  <a:solidFill>
                    <a:srgbClr val="5A4012"/>
                  </a:solidFill>
                </a:ln>
                <a:solidFill>
                  <a:srgbClr val="FFC000">
                    <a:lumMod val="75000"/>
                  </a:srgbClr>
                </a:solidFill>
                <a:effectLst/>
                <a:latin typeface="Georgia" panose="02040502050405020303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1781" y="2513824"/>
            <a:ext cx="4169723" cy="3132779"/>
          </a:xfrm>
          <a:prstGeom prst="rect">
            <a:avLst/>
          </a:prstGeom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12" y="1475332"/>
            <a:ext cx="4064947" cy="305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789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23" y="295348"/>
            <a:ext cx="8351577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В 2018-2019 на базе школы был создан школьный спортивный клуб «Спутник»</a:t>
            </a:r>
            <a:endParaRPr lang="ru-RU" dirty="0"/>
          </a:p>
        </p:txBody>
      </p:sp>
      <p:pic>
        <p:nvPicPr>
          <p:cNvPr id="4" name="Объект 3" descr="https://saraf-yar.edu.yar.ru/2017_12_19_22_22_28_1513711889908_w395_h27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73" y="1925843"/>
            <a:ext cx="5061521" cy="3406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666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2087D708-4818-4CAB-9FC6-332621E62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9B403C0-33B3-4EDA-8AB0-05727E040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2" y="361978"/>
            <a:ext cx="7896606" cy="444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87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6E274A-4F6B-4305-9334-07977BE1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307" y="168573"/>
            <a:ext cx="8351577" cy="1325563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</a:t>
            </a:r>
            <a:b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материально-технической базы</a:t>
            </a:r>
            <a:b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2018-2019 </a:t>
            </a:r>
            <a: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году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63" y="314373"/>
            <a:ext cx="1828800" cy="137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" y="0"/>
            <a:ext cx="1277809" cy="8827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17053" y="2206408"/>
            <a:ext cx="712845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Ноутбуки 6 штук – 137250 рублей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548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6E274A-4F6B-4305-9334-07977BE1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307" y="168573"/>
            <a:ext cx="8351577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 фонда ШИБЦ</a:t>
            </a:r>
            <a:b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2018-2019 </a:t>
            </a:r>
            <a: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году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63" y="314373"/>
            <a:ext cx="1828800" cy="137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" y="0"/>
            <a:ext cx="1277809" cy="882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265" y="1494136"/>
            <a:ext cx="4416952" cy="33127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8563" y="2452965"/>
            <a:ext cx="4572000" cy="1771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 на сумму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168925,47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 и журналов – 6515,46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992" y="4524275"/>
            <a:ext cx="2363273" cy="17714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4529" y="4764155"/>
            <a:ext cx="2342018" cy="175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4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6E274A-4F6B-4305-9334-07977BE1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307" y="168573"/>
            <a:ext cx="8351577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 обучающихся</a:t>
            </a:r>
            <a:br>
              <a:rPr lang="ru-RU" sz="36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2018-2019 учебном году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63" y="314373"/>
            <a:ext cx="1828800" cy="137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" y="0"/>
            <a:ext cx="1277809" cy="8827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63906" y="1639936"/>
            <a:ext cx="8080094" cy="4742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обучалось – на начало года -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конец –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179. 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обучающихся, которые обучались по адаптированной основной общеобразовательной программе для обучающихся с ОВЗ (VIII вида).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по адаптированной основной общеобразовательной программе для обучающихся с ОВЗ (VII вида) в рамках общеобразовательного класса.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месту учебы подвозились двумя школьными автобусами.</a:t>
            </a:r>
          </a:p>
        </p:txBody>
      </p:sp>
    </p:spTree>
    <p:extLst>
      <p:ext uri="{BB962C8B-B14F-4D97-AF65-F5344CB8AC3E}">
        <p14:creationId xmlns:p14="http://schemas.microsoft.com/office/powerpoint/2010/main" val="1515481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6E274A-4F6B-4305-9334-07977BE1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307" y="168573"/>
            <a:ext cx="8351577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36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2018-2019 учебного </a:t>
            </a:r>
            <a:r>
              <a:rPr lang="ru-RU" sz="36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63" y="314373"/>
            <a:ext cx="1828800" cy="137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" y="0"/>
            <a:ext cx="1277809" cy="882777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394414"/>
              </p:ext>
            </p:extLst>
          </p:nvPr>
        </p:nvGraphicFramePr>
        <p:xfrm>
          <a:off x="785611" y="2382593"/>
          <a:ext cx="7868990" cy="3322750"/>
        </p:xfrm>
        <a:graphic>
          <a:graphicData uri="http://schemas.openxmlformats.org/drawingml/2006/table">
            <a:tbl>
              <a:tblPr firstRow="1" firstCol="1" bandRow="1"/>
              <a:tblGrid>
                <a:gridCol w="1996226"/>
                <a:gridCol w="1873010"/>
                <a:gridCol w="1999877"/>
                <a:gridCol w="1999877"/>
              </a:tblGrid>
              <a:tr h="664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2016-2017 учебный год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2017-2018 учебный год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2018-2019 учебный год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9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участников муниципального этапа ВсОШ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(13,5 %)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17(16,3 %)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(22 %)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победителей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призеров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87974" y="1393010"/>
            <a:ext cx="6832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победитель и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призера в муниципальном этапе Всероссийской олимпиады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школьников. </a:t>
            </a:r>
          </a:p>
        </p:txBody>
      </p:sp>
    </p:spTree>
    <p:extLst>
      <p:ext uri="{BB962C8B-B14F-4D97-AF65-F5344CB8AC3E}">
        <p14:creationId xmlns:p14="http://schemas.microsoft.com/office/powerpoint/2010/main" val="581809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6E274A-4F6B-4305-9334-07977BE1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146" y="-33649"/>
            <a:ext cx="8351577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br>
              <a:rPr lang="ru-RU" sz="36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2018-2019 учебного года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63" y="314373"/>
            <a:ext cx="1828800" cy="137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" y="0"/>
            <a:ext cx="1277809" cy="8827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01525" y="1587835"/>
            <a:ext cx="8312931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Призер (2 место) в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XVI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Областных юношеских «Филологических чтений» им Н.Н. </a:t>
            </a:r>
            <a:r>
              <a:rPr lang="ru-RU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Пайкова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заочного этапа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XXII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Российской научной конференции «Открытие» </a:t>
            </a:r>
            <a:endParaRPr lang="ru-RU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XVIII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Международного конкурса «Память о Холокосте»-путь к толерантности (Номинация «Творческая работа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»)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114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6E274A-4F6B-4305-9334-07977BE1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146" y="-33649"/>
            <a:ext cx="8351577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творческих конкурсов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66" y="0"/>
            <a:ext cx="1828800" cy="137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" y="0"/>
            <a:ext cx="1277809" cy="8827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2654" y="1711930"/>
            <a:ext cx="8931499" cy="4354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победителя и 1 призер Районного творческого конкурса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«Новогодний марафон»:</a:t>
            </a:r>
          </a:p>
          <a:p>
            <a:pPr marL="342900" lvl="0" indent="-34290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Районного конкурса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изобразительного творчества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рисую мир»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призера Районного конкурса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декоративно-прикладного творчества «Мир творческих фантазий» </a:t>
            </a: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39792"/>
      </p:ext>
    </p:extLst>
  </p:cSld>
  <p:clrMapOvr>
    <a:masterClrMapping/>
  </p:clrMapOvr>
</p:sld>
</file>

<file path=ppt/theme/theme1.xml><?xml version="1.0" encoding="utf-8"?>
<a:theme xmlns:a="http://schemas.openxmlformats.org/drawingml/2006/main" name="Универ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Универ1.potx" id="{A9AB7BD3-08E2-4C39-ACBF-87325C445A64}" vid="{9C184C29-92D4-4613-9583-753BCB4E6413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Универ2</Template>
  <TotalTime>353</TotalTime>
  <Words>1201</Words>
  <Application>Microsoft Office PowerPoint</Application>
  <PresentationFormat>Экран (4:3)</PresentationFormat>
  <Paragraphs>271</Paragraphs>
  <Slides>32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32</vt:i4>
      </vt:variant>
    </vt:vector>
  </HeadingPairs>
  <TitlesOfParts>
    <vt:vector size="45" baseType="lpstr">
      <vt:lpstr>Arial Unicode MS</vt:lpstr>
      <vt:lpstr>Arial</vt:lpstr>
      <vt:lpstr>Calibri</vt:lpstr>
      <vt:lpstr>Calibri Light</vt:lpstr>
      <vt:lpstr>Georgia</vt:lpstr>
      <vt:lpstr>Intro </vt:lpstr>
      <vt:lpstr>Monotype Corsiva</vt:lpstr>
      <vt:lpstr>Times New Roman</vt:lpstr>
      <vt:lpstr>Wingdings</vt:lpstr>
      <vt:lpstr>Универ2</vt:lpstr>
      <vt:lpstr>1_Тема Office</vt:lpstr>
      <vt:lpstr>Тема Office</vt:lpstr>
      <vt:lpstr>3_Тема Office</vt:lpstr>
      <vt:lpstr>муниципальное общеобразовательное учреждение «Сарафоновская средняя школа» Ярославского муниципального района </vt:lpstr>
      <vt:lpstr>муниципальное общеобразовательное учреждение «Сарафоновская средняя школа» Ярославского муниципального района </vt:lpstr>
      <vt:lpstr>Кадровый состав  на 2018-2019 учебный год</vt:lpstr>
      <vt:lpstr>Обновление  материально-технической базы в 2018-2019 учебном году</vt:lpstr>
      <vt:lpstr>Пополнение  фонда ШИБЦ в 2018-2019 учебном году</vt:lpstr>
      <vt:lpstr>Контингент обучающихся в 2018-2019 учебном году</vt:lpstr>
      <vt:lpstr>Результаты  2018-2019 учебного года</vt:lpstr>
      <vt:lpstr>Результаты  2018-2019 учебного года</vt:lpstr>
      <vt:lpstr>Результаты творческих конкурсов</vt:lpstr>
      <vt:lpstr>Результаты  2018-2019 учебного года</vt:lpstr>
      <vt:lpstr>Результаты спортивных мероприятий</vt:lpstr>
      <vt:lpstr>Итог спортивной работы</vt:lpstr>
      <vt:lpstr>Школа  реализует следующие программы:</vt:lpstr>
      <vt:lpstr>Электронные услуги:  электронный дневник, электронный журнал, подача заявлений через ЕПГУ</vt:lpstr>
      <vt:lpstr>Результаты государственной итоговой аттестации выпускников 9 класса  за 2018-2019 учебный год. Русский язык. </vt:lpstr>
      <vt:lpstr>Результаты государственной итоговой аттестации  выпускников 9 класса  за 2018-2019 учебный год. Математика. </vt:lpstr>
      <vt:lpstr>Результаты государственной итоговой аттестации  выпускников 11 класса  за 2018-2019 учебный год. Математика (базовый уровень) </vt:lpstr>
      <vt:lpstr>Результаты государственной итоговой аттестации  выпускников 11 класса  за 2018-2019 учебный год. Русский язык</vt:lpstr>
      <vt:lpstr>Результаты учебной деятельности  2018-2019 учебного года</vt:lpstr>
      <vt:lpstr>Получение профессионального образования выпускниками школы </vt:lpstr>
      <vt:lpstr>Дополнительное образование  в 2018-2019 учебном году    </vt:lpstr>
      <vt:lpstr>Темы  и состав КОУЧей 2018-2019 уч.года: </vt:lpstr>
      <vt:lpstr>Педсовет «Инновационные подходы к оцениванию образовательных результатов обучающихся»  Декабрь 2018 г.</vt:lpstr>
      <vt:lpstr>Поставленные задачи на 2018-2019 учебный год:</vt:lpstr>
      <vt:lpstr>Организация горячего питания  в 2018-2019 учебном году</vt:lpstr>
      <vt:lpstr>Летний лагерь «Солнышко» – 2019 г.</vt:lpstr>
      <vt:lpstr>Региональный проект</vt:lpstr>
      <vt:lpstr>Фестиваль открытых уроков  (Февраль-Апрель 2019 г.)</vt:lpstr>
      <vt:lpstr>Участие в проекте ШБЦ Ярославской области </vt:lpstr>
      <vt:lpstr>Электронная книговыдача «ЛитРес: Школа» </vt:lpstr>
      <vt:lpstr>В 2018-2019 на базе школы был создан школьный спортивный клуб «Спутник»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Универсальн</dc:title>
  <dc:creator>Марина</dc:creator>
  <cp:lastModifiedBy>sarafonovo55@mail.ru</cp:lastModifiedBy>
  <cp:revision>55</cp:revision>
  <dcterms:created xsi:type="dcterms:W3CDTF">2019-07-28T09:59:28Z</dcterms:created>
  <dcterms:modified xsi:type="dcterms:W3CDTF">2019-10-14T08:23:26Z</dcterms:modified>
</cp:coreProperties>
</file>